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sldIdLst>
    <p:sldId id="256" r:id="rId2"/>
    <p:sldId id="257" r:id="rId3"/>
    <p:sldId id="25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59" r:id="rId22"/>
    <p:sldId id="297" r:id="rId23"/>
    <p:sldId id="298" r:id="rId24"/>
    <p:sldId id="299" r:id="rId25"/>
    <p:sldId id="300" r:id="rId26"/>
    <p:sldId id="301" r:id="rId27"/>
    <p:sldId id="302" r:id="rId28"/>
    <p:sldId id="303" r:id="rId29"/>
    <p:sldId id="304" r:id="rId30"/>
    <p:sldId id="305" r:id="rId31"/>
    <p:sldId id="306" r:id="rId32"/>
    <p:sldId id="313" r:id="rId33"/>
    <p:sldId id="315" r:id="rId34"/>
    <p:sldId id="260" r:id="rId35"/>
    <p:sldId id="316" r:id="rId36"/>
    <p:sldId id="317" r:id="rId37"/>
    <p:sldId id="318" r:id="rId38"/>
    <p:sldId id="319" r:id="rId39"/>
    <p:sldId id="320" r:id="rId40"/>
    <p:sldId id="321" r:id="rId41"/>
    <p:sldId id="322" r:id="rId42"/>
    <p:sldId id="261" r:id="rId43"/>
    <p:sldId id="307" r:id="rId44"/>
    <p:sldId id="308" r:id="rId45"/>
    <p:sldId id="309" r:id="rId46"/>
    <p:sldId id="310" r:id="rId47"/>
    <p:sldId id="311" r:id="rId48"/>
    <p:sldId id="312" r:id="rId49"/>
    <p:sldId id="314" r:id="rId50"/>
    <p:sldId id="262" r:id="rId51"/>
    <p:sldId id="324" r:id="rId52"/>
    <p:sldId id="263" r:id="rId53"/>
    <p:sldId id="325" r:id="rId54"/>
    <p:sldId id="326" r:id="rId55"/>
    <p:sldId id="327" r:id="rId56"/>
    <p:sldId id="328" r:id="rId57"/>
    <p:sldId id="329" r:id="rId58"/>
    <p:sldId id="330" r:id="rId59"/>
    <p:sldId id="264"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265" r:id="rId79"/>
    <p:sldId id="349" r:id="rId80"/>
    <p:sldId id="350" r:id="rId81"/>
    <p:sldId id="351" r:id="rId82"/>
    <p:sldId id="352" r:id="rId83"/>
    <p:sldId id="353" r:id="rId84"/>
    <p:sldId id="354" r:id="rId85"/>
    <p:sldId id="355" r:id="rId86"/>
    <p:sldId id="356" r:id="rId87"/>
    <p:sldId id="266" r:id="rId88"/>
    <p:sldId id="357" r:id="rId89"/>
    <p:sldId id="358" r:id="rId90"/>
    <p:sldId id="267" r:id="rId91"/>
    <p:sldId id="379" r:id="rId92"/>
    <p:sldId id="380" r:id="rId93"/>
    <p:sldId id="381" r:id="rId94"/>
    <p:sldId id="382" r:id="rId95"/>
    <p:sldId id="268" r:id="rId96"/>
    <p:sldId id="359" r:id="rId97"/>
    <p:sldId id="360" r:id="rId98"/>
    <p:sldId id="361" r:id="rId99"/>
    <p:sldId id="362" r:id="rId100"/>
    <p:sldId id="363" r:id="rId101"/>
    <p:sldId id="364" r:id="rId102"/>
    <p:sldId id="366" r:id="rId103"/>
    <p:sldId id="367" r:id="rId104"/>
    <p:sldId id="368" r:id="rId105"/>
    <p:sldId id="369" r:id="rId106"/>
    <p:sldId id="370" r:id="rId107"/>
    <p:sldId id="371" r:id="rId108"/>
    <p:sldId id="372" r:id="rId109"/>
    <p:sldId id="373" r:id="rId110"/>
    <p:sldId id="374" r:id="rId111"/>
    <p:sldId id="375" r:id="rId112"/>
    <p:sldId id="269" r:id="rId113"/>
    <p:sldId id="383" r:id="rId114"/>
    <p:sldId id="384" r:id="rId115"/>
    <p:sldId id="385" r:id="rId116"/>
    <p:sldId id="386" r:id="rId117"/>
    <p:sldId id="387" r:id="rId118"/>
    <p:sldId id="388" r:id="rId119"/>
    <p:sldId id="389" r:id="rId120"/>
    <p:sldId id="393" r:id="rId121"/>
    <p:sldId id="394" r:id="rId122"/>
    <p:sldId id="395" r:id="rId123"/>
    <p:sldId id="396" r:id="rId124"/>
    <p:sldId id="397" r:id="rId125"/>
    <p:sldId id="398" r:id="rId126"/>
    <p:sldId id="399" r:id="rId127"/>
    <p:sldId id="400" r:id="rId128"/>
    <p:sldId id="401" r:id="rId129"/>
    <p:sldId id="402" r:id="rId130"/>
    <p:sldId id="403" r:id="rId131"/>
    <p:sldId id="270" r:id="rId132"/>
    <p:sldId id="404" r:id="rId133"/>
    <p:sldId id="405" r:id="rId134"/>
    <p:sldId id="406" r:id="rId135"/>
    <p:sldId id="271" r:id="rId136"/>
    <p:sldId id="407" r:id="rId137"/>
    <p:sldId id="408" r:id="rId138"/>
    <p:sldId id="409" r:id="rId139"/>
    <p:sldId id="410" r:id="rId140"/>
    <p:sldId id="411" r:id="rId141"/>
    <p:sldId id="412" r:id="rId142"/>
    <p:sldId id="413" r:id="rId143"/>
    <p:sldId id="414" r:id="rId144"/>
    <p:sldId id="415" r:id="rId145"/>
    <p:sldId id="416" r:id="rId146"/>
    <p:sldId id="417" r:id="rId147"/>
    <p:sldId id="418" r:id="rId148"/>
    <p:sldId id="419" r:id="rId149"/>
    <p:sldId id="272" r:id="rId150"/>
    <p:sldId id="456" r:id="rId151"/>
    <p:sldId id="454" r:id="rId152"/>
    <p:sldId id="455" r:id="rId153"/>
    <p:sldId id="273" r:id="rId154"/>
    <p:sldId id="420" r:id="rId155"/>
    <p:sldId id="421" r:id="rId156"/>
    <p:sldId id="422" r:id="rId157"/>
    <p:sldId id="423" r:id="rId158"/>
    <p:sldId id="274" r:id="rId159"/>
    <p:sldId id="275" r:id="rId160"/>
    <p:sldId id="424" r:id="rId161"/>
    <p:sldId id="425" r:id="rId162"/>
    <p:sldId id="426" r:id="rId163"/>
    <p:sldId id="427" r:id="rId164"/>
    <p:sldId id="428" r:id="rId165"/>
    <p:sldId id="429" r:id="rId166"/>
    <p:sldId id="430" r:id="rId167"/>
    <p:sldId id="431" r:id="rId168"/>
    <p:sldId id="432" r:id="rId169"/>
    <p:sldId id="433" r:id="rId170"/>
    <p:sldId id="434" r:id="rId171"/>
    <p:sldId id="435" r:id="rId172"/>
    <p:sldId id="436" r:id="rId173"/>
    <p:sldId id="437" r:id="rId174"/>
    <p:sldId id="438" r:id="rId175"/>
    <p:sldId id="439" r:id="rId176"/>
    <p:sldId id="440" r:id="rId177"/>
    <p:sldId id="441" r:id="rId178"/>
    <p:sldId id="442" r:id="rId179"/>
    <p:sldId id="276" r:id="rId180"/>
    <p:sldId id="445" r:id="rId181"/>
    <p:sldId id="446" r:id="rId182"/>
    <p:sldId id="447" r:id="rId183"/>
    <p:sldId id="448" r:id="rId184"/>
    <p:sldId id="449" r:id="rId185"/>
    <p:sldId id="450" r:id="rId186"/>
    <p:sldId id="451" r:id="rId187"/>
    <p:sldId id="452" r:id="rId188"/>
    <p:sldId id="453" r:id="rId189"/>
    <p:sldId id="277" r:id="rId190"/>
    <p:sldId id="443" r:id="rId191"/>
    <p:sldId id="444" r:id="rId192"/>
    <p:sldId id="377" r:id="rId1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0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354D15-D37A-41CD-926C-1DECD7725719}" type="datetimeFigureOut">
              <a:rPr lang="en-US" smtClean="0"/>
              <a:t>3/15/2012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2904BF-1AE0-41DB-AD5D-6A8B56B3BA2C}" type="slidenum">
              <a:rPr lang="en-US" smtClean="0"/>
              <a:t>‹#›</a:t>
            </a:fld>
            <a:endParaRPr lang="en-US"/>
          </a:p>
        </p:txBody>
      </p:sp>
    </p:spTree>
    <p:extLst>
      <p:ext uri="{BB962C8B-B14F-4D97-AF65-F5344CB8AC3E}">
        <p14:creationId xmlns:p14="http://schemas.microsoft.com/office/powerpoint/2010/main" val="511065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C504E0-A9F1-479A-B0FC-523579A16BA8}" type="slidenum">
              <a:rPr lang="en-US"/>
              <a:pPr/>
              <a:t>46</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r>
              <a:rPr lang="en-US"/>
              <a:t>Catabolic pathways = Metabolic pathways which </a:t>
            </a:r>
            <a:r>
              <a:rPr lang="en-US" i="1"/>
              <a:t>release energy</a:t>
            </a:r>
            <a:r>
              <a:rPr lang="en-US"/>
              <a:t> by breaking down complex molecules to simpler compounds. (e.g. Cellular respiration which degrades glucose to carbon dioxide and water; provides energy for cellular work.) </a:t>
            </a:r>
          </a:p>
          <a:p>
            <a:r>
              <a:rPr lang="en-US"/>
              <a:t>Anabolic pathways = Metabolic pathways which </a:t>
            </a:r>
            <a:r>
              <a:rPr lang="en-US" i="1"/>
              <a:t>consume energy</a:t>
            </a:r>
            <a:r>
              <a:rPr lang="en-US"/>
              <a:t> to build complicated molecules from simpler ones. (e.g. Photosynthesis which synthesizes glucose from CO2 and H2O; any synthesis of a macromolecule from its monomers.) </a:t>
            </a:r>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t>The double membrane that surround the nucleus dissolves into a collection of small vesicles, freeing the chromosomes to use the whole cell for division</a:t>
            </a:r>
          </a:p>
        </p:txBody>
      </p:sp>
      <p:sp>
        <p:nvSpPr>
          <p:cNvPr id="4710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9AE1384D-893B-4A31-A349-E5DB1763C047}" type="slidenum">
              <a:rPr lang="en-US" sz="1200"/>
              <a:pPr algn="r" eaLnBrk="1" hangingPunct="1"/>
              <a:t>126</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WATCH BACTERIA SHAPE, ASEXUAL REPRODUCTION, MITOSIS</a:t>
            </a:r>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34035" indent="-282321" eaLnBrk="0" hangingPunct="0">
              <a:defRPr>
                <a:solidFill>
                  <a:schemeClr val="tx1"/>
                </a:solidFill>
                <a:latin typeface="Arial" pitchFamily="34" charset="0"/>
              </a:defRPr>
            </a:lvl2pPr>
            <a:lvl3pPr marL="1129284" indent="-225857" eaLnBrk="0" hangingPunct="0">
              <a:defRPr>
                <a:solidFill>
                  <a:schemeClr val="tx1"/>
                </a:solidFill>
                <a:latin typeface="Arial" pitchFamily="34" charset="0"/>
              </a:defRPr>
            </a:lvl3pPr>
            <a:lvl4pPr marL="1580998" indent="-225857" eaLnBrk="0" hangingPunct="0">
              <a:defRPr>
                <a:solidFill>
                  <a:schemeClr val="tx1"/>
                </a:solidFill>
                <a:latin typeface="Arial" pitchFamily="34" charset="0"/>
              </a:defRPr>
            </a:lvl4pPr>
            <a:lvl5pPr marL="2032711" indent="-225857" eaLnBrk="0" hangingPunct="0">
              <a:defRPr>
                <a:solidFill>
                  <a:schemeClr val="tx1"/>
                </a:solidFill>
                <a:latin typeface="Arial" pitchFamily="34" charset="0"/>
              </a:defRPr>
            </a:lvl5pPr>
            <a:lvl6pPr marL="2484425" indent="-225857" eaLnBrk="0" fontAlgn="base" hangingPunct="0">
              <a:spcBef>
                <a:spcPct val="0"/>
              </a:spcBef>
              <a:spcAft>
                <a:spcPct val="0"/>
              </a:spcAft>
              <a:defRPr>
                <a:solidFill>
                  <a:schemeClr val="tx1"/>
                </a:solidFill>
                <a:latin typeface="Arial" pitchFamily="34" charset="0"/>
              </a:defRPr>
            </a:lvl6pPr>
            <a:lvl7pPr marL="2936138" indent="-225857" eaLnBrk="0" fontAlgn="base" hangingPunct="0">
              <a:spcBef>
                <a:spcPct val="0"/>
              </a:spcBef>
              <a:spcAft>
                <a:spcPct val="0"/>
              </a:spcAft>
              <a:defRPr>
                <a:solidFill>
                  <a:schemeClr val="tx1"/>
                </a:solidFill>
                <a:latin typeface="Arial" pitchFamily="34" charset="0"/>
              </a:defRPr>
            </a:lvl7pPr>
            <a:lvl8pPr marL="3387852" indent="-225857" eaLnBrk="0" fontAlgn="base" hangingPunct="0">
              <a:spcBef>
                <a:spcPct val="0"/>
              </a:spcBef>
              <a:spcAft>
                <a:spcPct val="0"/>
              </a:spcAft>
              <a:defRPr>
                <a:solidFill>
                  <a:schemeClr val="tx1"/>
                </a:solidFill>
                <a:latin typeface="Arial" pitchFamily="34" charset="0"/>
              </a:defRPr>
            </a:lvl8pPr>
            <a:lvl9pPr marL="3839566" indent="-225857" eaLnBrk="0" fontAlgn="base" hangingPunct="0">
              <a:spcBef>
                <a:spcPct val="0"/>
              </a:spcBef>
              <a:spcAft>
                <a:spcPct val="0"/>
              </a:spcAft>
              <a:defRPr>
                <a:solidFill>
                  <a:schemeClr val="tx1"/>
                </a:solidFill>
                <a:latin typeface="Arial" pitchFamily="34" charset="0"/>
              </a:defRPr>
            </a:lvl9pPr>
          </a:lstStyle>
          <a:p>
            <a:pPr eaLnBrk="1" hangingPunct="1"/>
            <a:fld id="{B52D6E48-24F2-4874-B851-B39E7B13970C}" type="slidenum">
              <a:rPr lang="en-US" smtClean="0"/>
              <a:pPr eaLnBrk="1" hangingPunct="1"/>
              <a:t>55</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34035" indent="-282321" eaLnBrk="0" hangingPunct="0">
              <a:defRPr>
                <a:solidFill>
                  <a:schemeClr val="tx1"/>
                </a:solidFill>
                <a:latin typeface="Arial" pitchFamily="34" charset="0"/>
              </a:defRPr>
            </a:lvl2pPr>
            <a:lvl3pPr marL="1129284" indent="-225857" eaLnBrk="0" hangingPunct="0">
              <a:defRPr>
                <a:solidFill>
                  <a:schemeClr val="tx1"/>
                </a:solidFill>
                <a:latin typeface="Arial" pitchFamily="34" charset="0"/>
              </a:defRPr>
            </a:lvl3pPr>
            <a:lvl4pPr marL="1580998" indent="-225857" eaLnBrk="0" hangingPunct="0">
              <a:defRPr>
                <a:solidFill>
                  <a:schemeClr val="tx1"/>
                </a:solidFill>
                <a:latin typeface="Arial" pitchFamily="34" charset="0"/>
              </a:defRPr>
            </a:lvl4pPr>
            <a:lvl5pPr marL="2032711" indent="-225857" eaLnBrk="0" hangingPunct="0">
              <a:defRPr>
                <a:solidFill>
                  <a:schemeClr val="tx1"/>
                </a:solidFill>
                <a:latin typeface="Arial" pitchFamily="34" charset="0"/>
              </a:defRPr>
            </a:lvl5pPr>
            <a:lvl6pPr marL="2484425" indent="-225857" eaLnBrk="0" fontAlgn="base" hangingPunct="0">
              <a:spcBef>
                <a:spcPct val="0"/>
              </a:spcBef>
              <a:spcAft>
                <a:spcPct val="0"/>
              </a:spcAft>
              <a:defRPr>
                <a:solidFill>
                  <a:schemeClr val="tx1"/>
                </a:solidFill>
                <a:latin typeface="Arial" pitchFamily="34" charset="0"/>
              </a:defRPr>
            </a:lvl6pPr>
            <a:lvl7pPr marL="2936138" indent="-225857" eaLnBrk="0" fontAlgn="base" hangingPunct="0">
              <a:spcBef>
                <a:spcPct val="0"/>
              </a:spcBef>
              <a:spcAft>
                <a:spcPct val="0"/>
              </a:spcAft>
              <a:defRPr>
                <a:solidFill>
                  <a:schemeClr val="tx1"/>
                </a:solidFill>
                <a:latin typeface="Arial" pitchFamily="34" charset="0"/>
              </a:defRPr>
            </a:lvl7pPr>
            <a:lvl8pPr marL="3387852" indent="-225857" eaLnBrk="0" fontAlgn="base" hangingPunct="0">
              <a:spcBef>
                <a:spcPct val="0"/>
              </a:spcBef>
              <a:spcAft>
                <a:spcPct val="0"/>
              </a:spcAft>
              <a:defRPr>
                <a:solidFill>
                  <a:schemeClr val="tx1"/>
                </a:solidFill>
                <a:latin typeface="Arial" pitchFamily="34" charset="0"/>
              </a:defRPr>
            </a:lvl8pPr>
            <a:lvl9pPr marL="3839566" indent="-225857" eaLnBrk="0" fontAlgn="base" hangingPunct="0">
              <a:spcBef>
                <a:spcPct val="0"/>
              </a:spcBef>
              <a:spcAft>
                <a:spcPct val="0"/>
              </a:spcAft>
              <a:defRPr>
                <a:solidFill>
                  <a:schemeClr val="tx1"/>
                </a:solidFill>
                <a:latin typeface="Arial" pitchFamily="34" charset="0"/>
              </a:defRPr>
            </a:lvl9pPr>
          </a:lstStyle>
          <a:p>
            <a:pPr eaLnBrk="1" hangingPunct="1"/>
            <a:fld id="{7A51AE7F-E105-4C75-9421-CE50AB369CF0}" type="slidenum">
              <a:rPr lang="en-US" smtClean="0"/>
              <a:pPr eaLnBrk="1" hangingPunct="1"/>
              <a:t>57</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Parts of an animal cell</a:t>
            </a:r>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34035" indent="-282321" eaLnBrk="0" hangingPunct="0">
              <a:defRPr>
                <a:solidFill>
                  <a:schemeClr val="tx1"/>
                </a:solidFill>
                <a:latin typeface="Arial" pitchFamily="34" charset="0"/>
              </a:defRPr>
            </a:lvl2pPr>
            <a:lvl3pPr marL="1129284" indent="-225857" eaLnBrk="0" hangingPunct="0">
              <a:defRPr>
                <a:solidFill>
                  <a:schemeClr val="tx1"/>
                </a:solidFill>
                <a:latin typeface="Arial" pitchFamily="34" charset="0"/>
              </a:defRPr>
            </a:lvl3pPr>
            <a:lvl4pPr marL="1580998" indent="-225857" eaLnBrk="0" hangingPunct="0">
              <a:defRPr>
                <a:solidFill>
                  <a:schemeClr val="tx1"/>
                </a:solidFill>
                <a:latin typeface="Arial" pitchFamily="34" charset="0"/>
              </a:defRPr>
            </a:lvl4pPr>
            <a:lvl5pPr marL="2032711" indent="-225857" eaLnBrk="0" hangingPunct="0">
              <a:defRPr>
                <a:solidFill>
                  <a:schemeClr val="tx1"/>
                </a:solidFill>
                <a:latin typeface="Arial" pitchFamily="34" charset="0"/>
              </a:defRPr>
            </a:lvl5pPr>
            <a:lvl6pPr marL="2484425" indent="-225857" eaLnBrk="0" fontAlgn="base" hangingPunct="0">
              <a:spcBef>
                <a:spcPct val="0"/>
              </a:spcBef>
              <a:spcAft>
                <a:spcPct val="0"/>
              </a:spcAft>
              <a:defRPr>
                <a:solidFill>
                  <a:schemeClr val="tx1"/>
                </a:solidFill>
                <a:latin typeface="Arial" pitchFamily="34" charset="0"/>
              </a:defRPr>
            </a:lvl6pPr>
            <a:lvl7pPr marL="2936138" indent="-225857" eaLnBrk="0" fontAlgn="base" hangingPunct="0">
              <a:spcBef>
                <a:spcPct val="0"/>
              </a:spcBef>
              <a:spcAft>
                <a:spcPct val="0"/>
              </a:spcAft>
              <a:defRPr>
                <a:solidFill>
                  <a:schemeClr val="tx1"/>
                </a:solidFill>
                <a:latin typeface="Arial" pitchFamily="34" charset="0"/>
              </a:defRPr>
            </a:lvl7pPr>
            <a:lvl8pPr marL="3387852" indent="-225857" eaLnBrk="0" fontAlgn="base" hangingPunct="0">
              <a:spcBef>
                <a:spcPct val="0"/>
              </a:spcBef>
              <a:spcAft>
                <a:spcPct val="0"/>
              </a:spcAft>
              <a:defRPr>
                <a:solidFill>
                  <a:schemeClr val="tx1"/>
                </a:solidFill>
                <a:latin typeface="Arial" pitchFamily="34" charset="0"/>
              </a:defRPr>
            </a:lvl8pPr>
            <a:lvl9pPr marL="3839566" indent="-225857" eaLnBrk="0" fontAlgn="base" hangingPunct="0">
              <a:spcBef>
                <a:spcPct val="0"/>
              </a:spcBef>
              <a:spcAft>
                <a:spcPct val="0"/>
              </a:spcAft>
              <a:defRPr>
                <a:solidFill>
                  <a:schemeClr val="tx1"/>
                </a:solidFill>
                <a:latin typeface="Arial" pitchFamily="34" charset="0"/>
              </a:defRPr>
            </a:lvl9pPr>
          </a:lstStyle>
          <a:p>
            <a:pPr eaLnBrk="1" hangingPunct="1"/>
            <a:fld id="{2332899B-5FFC-4079-BAAC-B27EDCB1DFE8}" type="slidenum">
              <a:rPr lang="en-US" smtClean="0"/>
              <a:pPr eaLnBrk="1" hangingPunct="1"/>
              <a:t>60</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Active/Passive Transport</a:t>
            </a:r>
          </a:p>
          <a:p>
            <a:r>
              <a:rPr lang="en-US" smtClean="0"/>
              <a:t>Passive/active transport</a:t>
            </a: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34035" indent="-282321" eaLnBrk="0" hangingPunct="0">
              <a:defRPr>
                <a:solidFill>
                  <a:schemeClr val="tx1"/>
                </a:solidFill>
                <a:latin typeface="Arial" pitchFamily="34" charset="0"/>
              </a:defRPr>
            </a:lvl2pPr>
            <a:lvl3pPr marL="1129284" indent="-225857" eaLnBrk="0" hangingPunct="0">
              <a:defRPr>
                <a:solidFill>
                  <a:schemeClr val="tx1"/>
                </a:solidFill>
                <a:latin typeface="Arial" pitchFamily="34" charset="0"/>
              </a:defRPr>
            </a:lvl3pPr>
            <a:lvl4pPr marL="1580998" indent="-225857" eaLnBrk="0" hangingPunct="0">
              <a:defRPr>
                <a:solidFill>
                  <a:schemeClr val="tx1"/>
                </a:solidFill>
                <a:latin typeface="Arial" pitchFamily="34" charset="0"/>
              </a:defRPr>
            </a:lvl4pPr>
            <a:lvl5pPr marL="2032711" indent="-225857" eaLnBrk="0" hangingPunct="0">
              <a:defRPr>
                <a:solidFill>
                  <a:schemeClr val="tx1"/>
                </a:solidFill>
                <a:latin typeface="Arial" pitchFamily="34" charset="0"/>
              </a:defRPr>
            </a:lvl5pPr>
            <a:lvl6pPr marL="2484425" indent="-225857" eaLnBrk="0" fontAlgn="base" hangingPunct="0">
              <a:spcBef>
                <a:spcPct val="0"/>
              </a:spcBef>
              <a:spcAft>
                <a:spcPct val="0"/>
              </a:spcAft>
              <a:defRPr>
                <a:solidFill>
                  <a:schemeClr val="tx1"/>
                </a:solidFill>
                <a:latin typeface="Arial" pitchFamily="34" charset="0"/>
              </a:defRPr>
            </a:lvl6pPr>
            <a:lvl7pPr marL="2936138" indent="-225857" eaLnBrk="0" fontAlgn="base" hangingPunct="0">
              <a:spcBef>
                <a:spcPct val="0"/>
              </a:spcBef>
              <a:spcAft>
                <a:spcPct val="0"/>
              </a:spcAft>
              <a:defRPr>
                <a:solidFill>
                  <a:schemeClr val="tx1"/>
                </a:solidFill>
                <a:latin typeface="Arial" pitchFamily="34" charset="0"/>
              </a:defRPr>
            </a:lvl7pPr>
            <a:lvl8pPr marL="3387852" indent="-225857" eaLnBrk="0" fontAlgn="base" hangingPunct="0">
              <a:spcBef>
                <a:spcPct val="0"/>
              </a:spcBef>
              <a:spcAft>
                <a:spcPct val="0"/>
              </a:spcAft>
              <a:defRPr>
                <a:solidFill>
                  <a:schemeClr val="tx1"/>
                </a:solidFill>
                <a:latin typeface="Arial" pitchFamily="34" charset="0"/>
              </a:defRPr>
            </a:lvl8pPr>
            <a:lvl9pPr marL="3839566" indent="-225857" eaLnBrk="0" fontAlgn="base" hangingPunct="0">
              <a:spcBef>
                <a:spcPct val="0"/>
              </a:spcBef>
              <a:spcAft>
                <a:spcPct val="0"/>
              </a:spcAft>
              <a:defRPr>
                <a:solidFill>
                  <a:schemeClr val="tx1"/>
                </a:solidFill>
                <a:latin typeface="Arial" pitchFamily="34" charset="0"/>
              </a:defRPr>
            </a:lvl9pPr>
          </a:lstStyle>
          <a:p>
            <a:pPr eaLnBrk="1" hangingPunct="1"/>
            <a:fld id="{9D53AD46-6657-4663-8FA0-3A9C728D97EF}" type="slidenum">
              <a:rPr lang="en-US" smtClean="0"/>
              <a:pPr eaLnBrk="1" hangingPunct="1"/>
              <a:t>97</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Watch active passive transport</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34035" indent="-282321" eaLnBrk="0" hangingPunct="0">
              <a:defRPr>
                <a:solidFill>
                  <a:schemeClr val="tx1"/>
                </a:solidFill>
                <a:latin typeface="Arial" pitchFamily="34" charset="0"/>
              </a:defRPr>
            </a:lvl2pPr>
            <a:lvl3pPr marL="1129284" indent="-225857" eaLnBrk="0" hangingPunct="0">
              <a:defRPr>
                <a:solidFill>
                  <a:schemeClr val="tx1"/>
                </a:solidFill>
                <a:latin typeface="Arial" pitchFamily="34" charset="0"/>
              </a:defRPr>
            </a:lvl3pPr>
            <a:lvl4pPr marL="1580998" indent="-225857" eaLnBrk="0" hangingPunct="0">
              <a:defRPr>
                <a:solidFill>
                  <a:schemeClr val="tx1"/>
                </a:solidFill>
                <a:latin typeface="Arial" pitchFamily="34" charset="0"/>
              </a:defRPr>
            </a:lvl4pPr>
            <a:lvl5pPr marL="2032711" indent="-225857" eaLnBrk="0" hangingPunct="0">
              <a:defRPr>
                <a:solidFill>
                  <a:schemeClr val="tx1"/>
                </a:solidFill>
                <a:latin typeface="Arial" pitchFamily="34" charset="0"/>
              </a:defRPr>
            </a:lvl5pPr>
            <a:lvl6pPr marL="2484425" indent="-225857" eaLnBrk="0" fontAlgn="base" hangingPunct="0">
              <a:spcBef>
                <a:spcPct val="0"/>
              </a:spcBef>
              <a:spcAft>
                <a:spcPct val="0"/>
              </a:spcAft>
              <a:defRPr>
                <a:solidFill>
                  <a:schemeClr val="tx1"/>
                </a:solidFill>
                <a:latin typeface="Arial" pitchFamily="34" charset="0"/>
              </a:defRPr>
            </a:lvl6pPr>
            <a:lvl7pPr marL="2936138" indent="-225857" eaLnBrk="0" fontAlgn="base" hangingPunct="0">
              <a:spcBef>
                <a:spcPct val="0"/>
              </a:spcBef>
              <a:spcAft>
                <a:spcPct val="0"/>
              </a:spcAft>
              <a:defRPr>
                <a:solidFill>
                  <a:schemeClr val="tx1"/>
                </a:solidFill>
                <a:latin typeface="Arial" pitchFamily="34" charset="0"/>
              </a:defRPr>
            </a:lvl7pPr>
            <a:lvl8pPr marL="3387852" indent="-225857" eaLnBrk="0" fontAlgn="base" hangingPunct="0">
              <a:spcBef>
                <a:spcPct val="0"/>
              </a:spcBef>
              <a:spcAft>
                <a:spcPct val="0"/>
              </a:spcAft>
              <a:defRPr>
                <a:solidFill>
                  <a:schemeClr val="tx1"/>
                </a:solidFill>
                <a:latin typeface="Arial" pitchFamily="34" charset="0"/>
              </a:defRPr>
            </a:lvl8pPr>
            <a:lvl9pPr marL="3839566" indent="-225857" eaLnBrk="0" fontAlgn="base" hangingPunct="0">
              <a:spcBef>
                <a:spcPct val="0"/>
              </a:spcBef>
              <a:spcAft>
                <a:spcPct val="0"/>
              </a:spcAft>
              <a:defRPr>
                <a:solidFill>
                  <a:schemeClr val="tx1"/>
                </a:solidFill>
                <a:latin typeface="Arial" pitchFamily="34" charset="0"/>
              </a:defRPr>
            </a:lvl9pPr>
          </a:lstStyle>
          <a:p>
            <a:pPr eaLnBrk="1" hangingPunct="1"/>
            <a:fld id="{0E52588B-550D-4FBD-8EF7-02789ECC15B8}" type="slidenum">
              <a:rPr lang="en-US" smtClean="0"/>
              <a:pPr eaLnBrk="1" hangingPunct="1"/>
              <a:t>104</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A given cell lives for one turn of the cell cycle then becomes 2 cells</a:t>
            </a: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83CAAE-7288-4651-BA18-889C4769F4F9}" type="slidenum">
              <a:rPr lang="en-US" smtClean="0"/>
              <a:pPr eaLnBrk="1" hangingPunct="1"/>
              <a:t>113</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G1 can vary on length – rapidly dividing cells in embryo’s skip through G1  Some cells stay in G1 for weeks or years.   These cells enter what is called G0  which requires external chemical signals to re-enter the cell cycle at G1.</a:t>
            </a: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EB10CFC-693B-444D-86FF-FA59A6A3B48B}" type="slidenum">
              <a:rPr lang="en-US" smtClean="0"/>
              <a:pPr eaLnBrk="1" hangingPunct="1"/>
              <a:t>115</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err="1" smtClean="0"/>
              <a:t>Cyclin</a:t>
            </a:r>
            <a:r>
              <a:rPr lang="en-US" dirty="0" smtClean="0"/>
              <a:t> –CDK complexes act as the regulators – CDK = </a:t>
            </a:r>
            <a:r>
              <a:rPr lang="en-US" dirty="0" err="1" smtClean="0"/>
              <a:t>cyclin</a:t>
            </a:r>
            <a:r>
              <a:rPr lang="en-US" dirty="0" smtClean="0"/>
              <a:t> dependent kinases These </a:t>
            </a:r>
            <a:r>
              <a:rPr lang="en-US" dirty="0" err="1" smtClean="0"/>
              <a:t>enzeymes</a:t>
            </a:r>
            <a:r>
              <a:rPr lang="en-US" dirty="0" smtClean="0"/>
              <a:t> break ATP-to ADP and bind a P to a protein which changes the shape of the protein.   In the case of G-1 to S the protein is known as RB or retinoblastoma protein.  RB usually inhibits the transition from G1 to S.  Once it has been </a:t>
            </a:r>
            <a:r>
              <a:rPr lang="en-US" dirty="0" err="1" smtClean="0"/>
              <a:t>phosphroulated</a:t>
            </a:r>
            <a:r>
              <a:rPr lang="en-US" dirty="0" smtClean="0"/>
              <a:t> by the </a:t>
            </a:r>
            <a:r>
              <a:rPr lang="en-US" dirty="0" err="1" smtClean="0"/>
              <a:t>Cyclin</a:t>
            </a:r>
            <a:r>
              <a:rPr lang="en-US" dirty="0" smtClean="0"/>
              <a:t>-CDK complex, it changes shape and allows the progression. In essence, the process continues because an inhibitor is inhibited.  However CDK’s need to form a complex with a molecule called </a:t>
            </a:r>
            <a:r>
              <a:rPr lang="en-US" dirty="0" err="1" smtClean="0"/>
              <a:t>cyclin</a:t>
            </a:r>
            <a:r>
              <a:rPr lang="en-US" dirty="0" smtClean="0"/>
              <a:t>. If something is wrong with the cell, like a problem with the DNA, a protein is produced which binds to </a:t>
            </a:r>
            <a:r>
              <a:rPr lang="en-US" dirty="0" err="1" smtClean="0"/>
              <a:t>cyclin</a:t>
            </a:r>
            <a:r>
              <a:rPr lang="en-US" dirty="0" smtClean="0"/>
              <a:t> and prevents it forming the </a:t>
            </a:r>
            <a:r>
              <a:rPr lang="en-US" dirty="0" err="1" smtClean="0"/>
              <a:t>cyclin</a:t>
            </a:r>
            <a:r>
              <a:rPr lang="en-US" dirty="0" smtClean="0"/>
              <a:t> CDK complex.   Only when the problem is fixed, does the cell cycle continue.</a:t>
            </a: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F43F749-C343-403C-8EA8-C667CE1CA04D}" type="slidenum">
              <a:rPr lang="en-US" smtClean="0"/>
              <a:pPr eaLnBrk="1" hangingPunct="1"/>
              <a:t>119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4D3CC0-8BB2-4A89-B4AA-DD9476A63D51}"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2581732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D3CC0-8BB2-4A89-B4AA-DD9476A63D51}"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358239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D3CC0-8BB2-4A89-B4AA-DD9476A63D51}"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47689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D3CC0-8BB2-4A89-B4AA-DD9476A63D51}"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392364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4D3CC0-8BB2-4A89-B4AA-DD9476A63D51}" type="datetimeFigureOut">
              <a:rPr lang="en-US" smtClean="0"/>
              <a:t>3/15/2012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99212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4D3CC0-8BB2-4A89-B4AA-DD9476A63D51}" type="datetimeFigureOut">
              <a:rPr lang="en-US" smtClean="0"/>
              <a:t>3/15/2012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3668614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4D3CC0-8BB2-4A89-B4AA-DD9476A63D51}" type="datetimeFigureOut">
              <a:rPr lang="en-US" smtClean="0"/>
              <a:t>3/15/2012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1199367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4D3CC0-8BB2-4A89-B4AA-DD9476A63D51}" type="datetimeFigureOut">
              <a:rPr lang="en-US" smtClean="0"/>
              <a:t>3/15/2012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272615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D3CC0-8BB2-4A89-B4AA-DD9476A63D51}" type="datetimeFigureOut">
              <a:rPr lang="en-US" smtClean="0"/>
              <a:t>3/15/2012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2886006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D3CC0-8BB2-4A89-B4AA-DD9476A63D51}" type="datetimeFigureOut">
              <a:rPr lang="en-US" smtClean="0"/>
              <a:t>3/15/2012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2285485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D3CC0-8BB2-4A89-B4AA-DD9476A63D51}" type="datetimeFigureOut">
              <a:rPr lang="en-US" smtClean="0"/>
              <a:t>3/15/2012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348BBE-A3DE-420B-83C4-B5A889D37D89}" type="slidenum">
              <a:rPr lang="en-US" smtClean="0"/>
              <a:t>‹#›</a:t>
            </a:fld>
            <a:endParaRPr lang="en-US"/>
          </a:p>
        </p:txBody>
      </p:sp>
    </p:spTree>
    <p:extLst>
      <p:ext uri="{BB962C8B-B14F-4D97-AF65-F5344CB8AC3E}">
        <p14:creationId xmlns:p14="http://schemas.microsoft.com/office/powerpoint/2010/main" val="45678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3CC0-8BB2-4A89-B4AA-DD9476A63D51}" type="datetimeFigureOut">
              <a:rPr lang="en-US" smtClean="0"/>
              <a:t>3/15/2012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348BBE-A3DE-420B-83C4-B5A889D37D89}" type="slidenum">
              <a:rPr lang="en-US" smtClean="0"/>
              <a:t>‹#›</a:t>
            </a:fld>
            <a:endParaRPr lang="en-US"/>
          </a:p>
        </p:txBody>
      </p:sp>
    </p:spTree>
    <p:extLst>
      <p:ext uri="{BB962C8B-B14F-4D97-AF65-F5344CB8AC3E}">
        <p14:creationId xmlns:p14="http://schemas.microsoft.com/office/powerpoint/2010/main" val="1855729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4.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jpeg"/></Relationships>
</file>

<file path=ppt/slides/_rels/slide1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pi.ning.com/files/ZO8OmKfoQeDsQCbUYnbt6oDSqGeMjZe03-oSLa8ouKw_/FatTrio.gif"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67.png"/></Relationships>
</file>

<file path=ppt/slides/_rels/slide1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2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75.png"/><Relationship Id="rId4" Type="http://schemas.openxmlformats.org/officeDocument/2006/relationships/image" Target="../media/image74.jpeg"/></Relationships>
</file>

<file path=ppt/slides/_rels/slide1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1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83.png"/><Relationship Id="rId4" Type="http://schemas.openxmlformats.org/officeDocument/2006/relationships/image" Target="../media/image82.jpeg"/></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86.png"/><Relationship Id="rId4" Type="http://schemas.openxmlformats.org/officeDocument/2006/relationships/image" Target="../media/image85.jpeg"/></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89.png"/><Relationship Id="rId4" Type="http://schemas.openxmlformats.org/officeDocument/2006/relationships/image" Target="../media/image8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9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87.png"/><Relationship Id="rId5" Type="http://schemas.openxmlformats.org/officeDocument/2006/relationships/image" Target="../media/image84.png"/><Relationship Id="rId4" Type="http://schemas.openxmlformats.org/officeDocument/2006/relationships/image" Target="../media/image81.png"/></Relationships>
</file>

<file path=ppt/slides/_rels/slide1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highered.mcgraw-hill.com/sites/0072495855/student_view0/chapter2/animation__how_enzymes_work.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Molecules and Cells</a:t>
            </a:r>
            <a:endParaRPr lang="en-US" dirty="0"/>
          </a:p>
        </p:txBody>
      </p:sp>
      <p:sp>
        <p:nvSpPr>
          <p:cNvPr id="3" name="Subtitle 2"/>
          <p:cNvSpPr>
            <a:spLocks noGrp="1"/>
          </p:cNvSpPr>
          <p:nvPr>
            <p:ph type="subTitle" idx="1"/>
          </p:nvPr>
        </p:nvSpPr>
        <p:spPr/>
        <p:txBody>
          <a:bodyPr/>
          <a:lstStyle/>
          <a:p>
            <a:r>
              <a:rPr lang="en-US" dirty="0" smtClean="0"/>
              <a:t>EOC Review</a:t>
            </a:r>
            <a:endParaRPr lang="en-US" dirty="0"/>
          </a:p>
        </p:txBody>
      </p:sp>
    </p:spTree>
    <p:extLst>
      <p:ext uri="{BB962C8B-B14F-4D97-AF65-F5344CB8AC3E}">
        <p14:creationId xmlns:p14="http://schemas.microsoft.com/office/powerpoint/2010/main" val="354989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endParaRPr lang="en-US"/>
          </a:p>
        </p:txBody>
      </p:sp>
      <p:pic>
        <p:nvPicPr>
          <p:cNvPr id="16388" name="Picture 4"/>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0" y="381000"/>
            <a:ext cx="5791200" cy="3184525"/>
          </a:xfrm>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52400"/>
            <a:ext cx="309562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86200"/>
            <a:ext cx="20574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3" name="Text Box 9"/>
          <p:cNvSpPr txBox="1">
            <a:spLocks noChangeArrowheads="1"/>
          </p:cNvSpPr>
          <p:nvPr/>
        </p:nvSpPr>
        <p:spPr bwMode="auto">
          <a:xfrm>
            <a:off x="2819400" y="4191000"/>
            <a:ext cx="541020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Milk-  galactose is monomer/monosaccharide</a:t>
            </a:r>
          </a:p>
          <a:p>
            <a:pPr>
              <a:spcBef>
                <a:spcPct val="50000"/>
              </a:spcBef>
            </a:pPr>
            <a:r>
              <a:rPr lang="en-US"/>
              <a:t>Fruit- fructose is monomer/monosaccharide</a:t>
            </a:r>
          </a:p>
          <a:p>
            <a:pPr>
              <a:spcBef>
                <a:spcPct val="50000"/>
              </a:spcBef>
            </a:pPr>
            <a:r>
              <a:rPr lang="en-US"/>
              <a:t>Potatoes, pasta, bread – high starch </a:t>
            </a:r>
          </a:p>
          <a:p>
            <a:pPr>
              <a:spcBef>
                <a:spcPct val="50000"/>
              </a:spcBef>
            </a:pPr>
            <a:r>
              <a:rPr lang="en-US"/>
              <a:t>What function do these carbohydrates serve in living things?</a:t>
            </a:r>
          </a:p>
        </p:txBody>
      </p:sp>
    </p:spTree>
    <p:extLst>
      <p:ext uri="{BB962C8B-B14F-4D97-AF65-F5344CB8AC3E}">
        <p14:creationId xmlns:p14="http://schemas.microsoft.com/office/powerpoint/2010/main" val="14079150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2) Facilitated diffusion</a:t>
            </a:r>
          </a:p>
        </p:txBody>
      </p:sp>
      <p:sp>
        <p:nvSpPr>
          <p:cNvPr id="41987" name="Rectangle 3"/>
          <p:cNvSpPr>
            <a:spLocks noGrp="1" noChangeArrowheads="1"/>
          </p:cNvSpPr>
          <p:nvPr>
            <p:ph type="body" idx="1"/>
          </p:nvPr>
        </p:nvSpPr>
        <p:spPr/>
        <p:txBody>
          <a:bodyPr/>
          <a:lstStyle/>
          <a:p>
            <a:pPr eaLnBrk="1" hangingPunct="1"/>
            <a:r>
              <a:rPr lang="en-US" smtClean="0"/>
              <a:t>Diffusion of solutes through channel proteins in the plasma membrane. </a:t>
            </a:r>
          </a:p>
        </p:txBody>
      </p:sp>
      <p:pic>
        <p:nvPicPr>
          <p:cNvPr id="41988" name="Picture 6" descr="http://classes.midlandstech.edu/carterp/Courses/bio225/chap04/figure_04_17_labe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819400"/>
            <a:ext cx="84772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659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3) Osmosis</a:t>
            </a:r>
          </a:p>
        </p:txBody>
      </p:sp>
      <p:sp>
        <p:nvSpPr>
          <p:cNvPr id="43011" name="Rectangle 3"/>
          <p:cNvSpPr>
            <a:spLocks noGrp="1" noChangeArrowheads="1"/>
          </p:cNvSpPr>
          <p:nvPr>
            <p:ph type="body" idx="1"/>
          </p:nvPr>
        </p:nvSpPr>
        <p:spPr>
          <a:xfrm>
            <a:off x="457200" y="1219200"/>
            <a:ext cx="8229600" cy="4525963"/>
          </a:xfrm>
        </p:spPr>
        <p:txBody>
          <a:bodyPr/>
          <a:lstStyle/>
          <a:p>
            <a:pPr eaLnBrk="1" hangingPunct="1"/>
            <a:r>
              <a:rPr lang="en-US" smtClean="0"/>
              <a:t>Diffusion of water molecules across a selectively permeable membrane</a:t>
            </a: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60613"/>
            <a:ext cx="6400800" cy="449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437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dirty="0" smtClean="0"/>
              <a:t>4) Plasmolysis	</a:t>
            </a:r>
          </a:p>
        </p:txBody>
      </p:sp>
      <p:sp>
        <p:nvSpPr>
          <p:cNvPr id="45059" name="Rectangle 3"/>
          <p:cNvSpPr>
            <a:spLocks noGrp="1" noChangeArrowheads="1"/>
          </p:cNvSpPr>
          <p:nvPr>
            <p:ph type="body" idx="1"/>
          </p:nvPr>
        </p:nvSpPr>
        <p:spPr/>
        <p:txBody>
          <a:bodyPr/>
          <a:lstStyle/>
          <a:p>
            <a:pPr eaLnBrk="1" hangingPunct="1"/>
            <a:r>
              <a:rPr lang="en-US" smtClean="0"/>
              <a:t>Movement of water out of a cell (osmosis) that results in the collapse of the cell (especially plant cells with central vacuoles)</a:t>
            </a:r>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505200"/>
            <a:ext cx="551497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975" y="4524375"/>
            <a:ext cx="553402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12452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Osmotic Pressure</a:t>
            </a:r>
          </a:p>
        </p:txBody>
      </p:sp>
      <p:sp>
        <p:nvSpPr>
          <p:cNvPr id="46083" name="Content Placeholder 2"/>
          <p:cNvSpPr>
            <a:spLocks noGrp="1"/>
          </p:cNvSpPr>
          <p:nvPr>
            <p:ph idx="1"/>
          </p:nvPr>
        </p:nvSpPr>
        <p:spPr>
          <a:xfrm>
            <a:off x="457200" y="1524000"/>
            <a:ext cx="8229600" cy="4525963"/>
          </a:xfrm>
        </p:spPr>
        <p:txBody>
          <a:bodyPr/>
          <a:lstStyle/>
          <a:p>
            <a:r>
              <a:rPr lang="en-US" sz="2400" smtClean="0"/>
              <a:t>Cells are filled with salts, sugars, proteins</a:t>
            </a:r>
          </a:p>
          <a:p>
            <a:pPr lvl="1"/>
            <a:r>
              <a:rPr lang="en-US" sz="2400" smtClean="0"/>
              <a:t>Almost always will be hypertonic to water</a:t>
            </a:r>
          </a:p>
          <a:p>
            <a:pPr lvl="1"/>
            <a:r>
              <a:rPr lang="en-US" sz="2400" smtClean="0"/>
              <a:t>Why don’t cells burst because water should be flowing into it?</a:t>
            </a:r>
          </a:p>
          <a:p>
            <a:r>
              <a:rPr lang="en-US" sz="2400" smtClean="0"/>
              <a:t>Most animal cells do not come into contact with fresh water</a:t>
            </a:r>
          </a:p>
          <a:p>
            <a:pPr lvl="1"/>
            <a:r>
              <a:rPr lang="en-US" sz="2400" smtClean="0"/>
              <a:t>Cells are bathed in fluid that are isotonic, like blood</a:t>
            </a:r>
          </a:p>
          <a:p>
            <a:r>
              <a:rPr lang="en-US" sz="2400" smtClean="0"/>
              <a:t>Most plant and bacteria cells that do contact fresh water have a cell wall</a:t>
            </a:r>
          </a:p>
          <a:p>
            <a:pPr lvl="1"/>
            <a:r>
              <a:rPr lang="en-US" sz="2400" smtClean="0"/>
              <a:t>This prevents cells from expanding, but the cell wall can be damaged</a:t>
            </a:r>
          </a:p>
        </p:txBody>
      </p:sp>
    </p:spTree>
    <p:extLst>
      <p:ext uri="{BB962C8B-B14F-4D97-AF65-F5344CB8AC3E}">
        <p14:creationId xmlns:p14="http://schemas.microsoft.com/office/powerpoint/2010/main" val="13835248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Active transport</a:t>
            </a:r>
          </a:p>
        </p:txBody>
      </p:sp>
      <p:sp>
        <p:nvSpPr>
          <p:cNvPr id="47107" name="Rectangle 3"/>
          <p:cNvSpPr>
            <a:spLocks noGrp="1" noChangeArrowheads="1"/>
          </p:cNvSpPr>
          <p:nvPr>
            <p:ph type="body" idx="1"/>
          </p:nvPr>
        </p:nvSpPr>
        <p:spPr/>
        <p:txBody>
          <a:bodyPr/>
          <a:lstStyle/>
          <a:p>
            <a:pPr marL="609600" indent="-609600" eaLnBrk="1" hangingPunct="1"/>
            <a:r>
              <a:rPr lang="en-US" b="1" smtClean="0"/>
              <a:t>Protein pumps </a:t>
            </a:r>
            <a:r>
              <a:rPr lang="en-US" smtClean="0"/>
              <a:t>in the plasma membrane transfer solutes across the membrane against the concentration gradient </a:t>
            </a:r>
            <a:r>
              <a:rPr lang="en-US" b="1" smtClean="0"/>
              <a:t>(low to high) and requires the expenditure of energy (usually ATP)</a:t>
            </a:r>
            <a:r>
              <a:rPr lang="en-US" smtClean="0"/>
              <a:t>.</a:t>
            </a:r>
          </a:p>
          <a:p>
            <a:pPr marL="990600" lvl="1" indent="-533400" eaLnBrk="1" hangingPunct="1"/>
            <a:r>
              <a:rPr lang="en-US" smtClean="0"/>
              <a:t>Endocytosis and exocytosis are also forms of active transport</a:t>
            </a:r>
          </a:p>
          <a:p>
            <a:pPr marL="1371600" lvl="2" indent="-457200" eaLnBrk="1" hangingPunct="1"/>
            <a:r>
              <a:rPr lang="en-US" smtClean="0"/>
              <a:t>Two different kinds of endocytosis are phagocytosis and pinocytosis</a:t>
            </a:r>
          </a:p>
        </p:txBody>
      </p:sp>
    </p:spTree>
    <p:extLst>
      <p:ext uri="{BB962C8B-B14F-4D97-AF65-F5344CB8AC3E}">
        <p14:creationId xmlns:p14="http://schemas.microsoft.com/office/powerpoint/2010/main" val="33675095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endParaRPr lang="en-US" smtClean="0"/>
          </a:p>
        </p:txBody>
      </p:sp>
      <p:pic>
        <p:nvPicPr>
          <p:cNvPr id="48131"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8600" y="400050"/>
            <a:ext cx="8686800" cy="6457950"/>
          </a:xfrm>
          <a:noFill/>
        </p:spPr>
      </p:pic>
    </p:spTree>
    <p:extLst>
      <p:ext uri="{BB962C8B-B14F-4D97-AF65-F5344CB8AC3E}">
        <p14:creationId xmlns:p14="http://schemas.microsoft.com/office/powerpoint/2010/main" val="23238700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Exocytosis</a:t>
            </a:r>
          </a:p>
        </p:txBody>
      </p:sp>
      <p:sp>
        <p:nvSpPr>
          <p:cNvPr id="49155" name="Rectangle 3"/>
          <p:cNvSpPr>
            <a:spLocks noGrp="1" noChangeArrowheads="1"/>
          </p:cNvSpPr>
          <p:nvPr>
            <p:ph type="body" idx="1"/>
          </p:nvPr>
        </p:nvSpPr>
        <p:spPr>
          <a:xfrm>
            <a:off x="6019800" y="1600200"/>
            <a:ext cx="3124200" cy="4525963"/>
          </a:xfrm>
        </p:spPr>
        <p:txBody>
          <a:bodyPr/>
          <a:lstStyle/>
          <a:p>
            <a:pPr eaLnBrk="1" hangingPunct="1"/>
            <a:r>
              <a:rPr lang="en-US" smtClean="0"/>
              <a:t>Vesicles fuse with plasma membrane and release their contents to the outside cell</a:t>
            </a:r>
          </a:p>
        </p:txBody>
      </p:sp>
      <p:pic>
        <p:nvPicPr>
          <p:cNvPr id="491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675"/>
            <a:ext cx="6096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8680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Endocytosis</a:t>
            </a:r>
          </a:p>
        </p:txBody>
      </p:sp>
      <p:sp>
        <p:nvSpPr>
          <p:cNvPr id="50179" name="Rectangle 3"/>
          <p:cNvSpPr>
            <a:spLocks noGrp="1" noChangeArrowheads="1"/>
          </p:cNvSpPr>
          <p:nvPr>
            <p:ph type="body" idx="1"/>
          </p:nvPr>
        </p:nvSpPr>
        <p:spPr/>
        <p:txBody>
          <a:bodyPr/>
          <a:lstStyle/>
          <a:p>
            <a:pPr eaLnBrk="1" hangingPunct="1"/>
            <a:r>
              <a:rPr lang="en-US" smtClean="0"/>
              <a:t>Capturing substances outside the cell when the plasma membrane merges to engulf it.  There are 2 kinds:</a:t>
            </a:r>
          </a:p>
          <a:p>
            <a:pPr eaLnBrk="1" hangingPunct="1">
              <a:buFontTx/>
              <a:buNone/>
            </a:pPr>
            <a:r>
              <a:rPr lang="en-US" smtClean="0"/>
              <a:t>1)Phagocytosis</a:t>
            </a:r>
          </a:p>
          <a:p>
            <a:pPr eaLnBrk="1" hangingPunct="1">
              <a:buFontTx/>
              <a:buNone/>
            </a:pPr>
            <a:r>
              <a:rPr lang="en-US" smtClean="0"/>
              <a:t>2) Pinocytosis</a:t>
            </a:r>
          </a:p>
        </p:txBody>
      </p:sp>
    </p:spTree>
    <p:extLst>
      <p:ext uri="{BB962C8B-B14F-4D97-AF65-F5344CB8AC3E}">
        <p14:creationId xmlns:p14="http://schemas.microsoft.com/office/powerpoint/2010/main" val="1487136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Phagocytosis</a:t>
            </a:r>
          </a:p>
        </p:txBody>
      </p:sp>
      <p:sp>
        <p:nvSpPr>
          <p:cNvPr id="51203" name="Rectangle 3"/>
          <p:cNvSpPr>
            <a:spLocks noGrp="1" noChangeArrowheads="1"/>
          </p:cNvSpPr>
          <p:nvPr>
            <p:ph type="body" idx="1"/>
          </p:nvPr>
        </p:nvSpPr>
        <p:spPr/>
        <p:txBody>
          <a:bodyPr/>
          <a:lstStyle/>
          <a:p>
            <a:pPr eaLnBrk="1" hangingPunct="1"/>
            <a:r>
              <a:rPr lang="en-US" smtClean="0"/>
              <a:t>“cellular eating”</a:t>
            </a:r>
          </a:p>
          <a:p>
            <a:pPr eaLnBrk="1" hangingPunct="1"/>
            <a:r>
              <a:rPr lang="en-US" smtClean="0"/>
              <a:t>Undissolved material enters the cell</a:t>
            </a:r>
          </a:p>
          <a:p>
            <a:pPr eaLnBrk="1" hangingPunct="1"/>
            <a:r>
              <a:rPr lang="en-US" smtClean="0"/>
              <a:t>Plasma membrane wraps around the solid material and engulfs it, forming a phagocytic vesicle</a:t>
            </a:r>
          </a:p>
        </p:txBody>
      </p:sp>
    </p:spTree>
    <p:extLst>
      <p:ext uri="{BB962C8B-B14F-4D97-AF65-F5344CB8AC3E}">
        <p14:creationId xmlns:p14="http://schemas.microsoft.com/office/powerpoint/2010/main" val="31217066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Pinocytosis</a:t>
            </a:r>
          </a:p>
        </p:txBody>
      </p:sp>
      <p:sp>
        <p:nvSpPr>
          <p:cNvPr id="52227" name="Rectangle 3"/>
          <p:cNvSpPr>
            <a:spLocks noGrp="1" noChangeArrowheads="1"/>
          </p:cNvSpPr>
          <p:nvPr>
            <p:ph type="body" idx="1"/>
          </p:nvPr>
        </p:nvSpPr>
        <p:spPr/>
        <p:txBody>
          <a:bodyPr/>
          <a:lstStyle/>
          <a:p>
            <a:pPr eaLnBrk="1" hangingPunct="1"/>
            <a:r>
              <a:rPr lang="en-US" smtClean="0"/>
              <a:t>“cellular drinking”</a:t>
            </a:r>
          </a:p>
          <a:p>
            <a:pPr eaLnBrk="1" hangingPunct="1"/>
            <a:r>
              <a:rPr lang="en-US" smtClean="0"/>
              <a:t>Dissolved substances enter the cell</a:t>
            </a:r>
          </a:p>
          <a:p>
            <a:pPr eaLnBrk="1" hangingPunct="1"/>
            <a:r>
              <a:rPr lang="en-US" smtClean="0"/>
              <a:t>Plasma membrane folds inward to form a channel, allowing the liquid to enter, then closes off the channel, encircling the liquid inside a vesicle</a:t>
            </a:r>
          </a:p>
        </p:txBody>
      </p:sp>
    </p:spTree>
    <p:extLst>
      <p:ext uri="{BB962C8B-B14F-4D97-AF65-F5344CB8AC3E}">
        <p14:creationId xmlns:p14="http://schemas.microsoft.com/office/powerpoint/2010/main" val="423514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219200" y="152400"/>
            <a:ext cx="8229600" cy="1143000"/>
          </a:xfrm>
        </p:spPr>
        <p:txBody>
          <a:bodyPr/>
          <a:lstStyle/>
          <a:p>
            <a:r>
              <a:rPr lang="en-US" b="1"/>
              <a:t>Lipids - structure</a:t>
            </a:r>
          </a:p>
        </p:txBody>
      </p:sp>
      <p:sp>
        <p:nvSpPr>
          <p:cNvPr id="7171" name="Rectangle 3"/>
          <p:cNvSpPr>
            <a:spLocks noGrp="1" noChangeArrowheads="1"/>
          </p:cNvSpPr>
          <p:nvPr>
            <p:ph type="body" idx="1"/>
          </p:nvPr>
        </p:nvSpPr>
        <p:spPr>
          <a:xfrm>
            <a:off x="457200" y="1600200"/>
            <a:ext cx="4648200" cy="4525963"/>
          </a:xfrm>
        </p:spPr>
        <p:txBody>
          <a:bodyPr/>
          <a:lstStyle/>
          <a:p>
            <a:pPr>
              <a:lnSpc>
                <a:spcPct val="80000"/>
              </a:lnSpc>
            </a:pPr>
            <a:r>
              <a:rPr lang="en-US" sz="2000"/>
              <a:t>Made mostly from carbon and hydrogen atoms</a:t>
            </a:r>
          </a:p>
          <a:p>
            <a:pPr>
              <a:lnSpc>
                <a:spcPct val="80000"/>
              </a:lnSpc>
            </a:pPr>
            <a:r>
              <a:rPr lang="en-US" sz="2000"/>
              <a:t>Formed when a glycerol combines with a fatty  acid</a:t>
            </a:r>
          </a:p>
          <a:p>
            <a:pPr>
              <a:lnSpc>
                <a:spcPct val="80000"/>
              </a:lnSpc>
            </a:pPr>
            <a:r>
              <a:rPr lang="en-US" sz="2000"/>
              <a:t>This lipid is saturated because the fatty acids contain the maximum possible number of H atoms </a:t>
            </a:r>
          </a:p>
          <a:p>
            <a:pPr>
              <a:lnSpc>
                <a:spcPct val="80000"/>
              </a:lnSpc>
            </a:pPr>
            <a:r>
              <a:rPr lang="en-US" sz="2000"/>
              <a:t>On p 46, that lipid is unsaturated because it has a single C-C double bond in each chain (olive oil)</a:t>
            </a:r>
          </a:p>
          <a:p>
            <a:pPr>
              <a:lnSpc>
                <a:spcPct val="80000"/>
              </a:lnSpc>
            </a:pPr>
            <a:r>
              <a:rPr lang="en-US" sz="2000"/>
              <a:t>A polyunsaturated lipid contains more than one C-C double bond. (canola oil)</a:t>
            </a:r>
          </a:p>
          <a:p>
            <a:pPr>
              <a:lnSpc>
                <a:spcPct val="80000"/>
              </a:lnSpc>
            </a:pPr>
            <a:endParaRPr lang="en-US" sz="200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713" y="1066800"/>
            <a:ext cx="3344862"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618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endParaRPr lang="en-US" smtClean="0"/>
          </a:p>
        </p:txBody>
      </p:sp>
      <p:sp>
        <p:nvSpPr>
          <p:cNvPr id="53251" name="Rectangle 3"/>
          <p:cNvSpPr>
            <a:spLocks noGrp="1" noChangeArrowheads="1"/>
          </p:cNvSpPr>
          <p:nvPr>
            <p:ph type="body" idx="1"/>
          </p:nvPr>
        </p:nvSpPr>
        <p:spPr/>
        <p:txBody>
          <a:bodyPr/>
          <a:lstStyle/>
          <a:p>
            <a:pPr eaLnBrk="1" hangingPunct="1"/>
            <a:endParaRPr lang="en-US" smtClean="0"/>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r="33333"/>
          <a:stretch>
            <a:fillRect/>
          </a:stretch>
        </p:blipFill>
        <p:spPr bwMode="auto">
          <a:xfrm>
            <a:off x="609600" y="228600"/>
            <a:ext cx="8305800"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31045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endParaRPr lang="en-US" smtClean="0"/>
          </a:p>
        </p:txBody>
      </p:sp>
      <p:pic>
        <p:nvPicPr>
          <p:cNvPr id="5427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304800"/>
            <a:ext cx="8229600" cy="6324600"/>
          </a:xfrm>
        </p:spPr>
      </p:pic>
    </p:spTree>
    <p:extLst>
      <p:ext uri="{BB962C8B-B14F-4D97-AF65-F5344CB8AC3E}">
        <p14:creationId xmlns:p14="http://schemas.microsoft.com/office/powerpoint/2010/main" val="2262566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12. Describe </a:t>
            </a:r>
            <a:r>
              <a:rPr lang="en-US" dirty="0"/>
              <a:t>the main events in the </a:t>
            </a:r>
            <a:r>
              <a:rPr lang="en-US" i="1" dirty="0"/>
              <a:t>cell cycle,</a:t>
            </a:r>
            <a:r>
              <a:rPr lang="en-US" dirty="0"/>
              <a:t> including the differences in plant and animal cell division:</a:t>
            </a:r>
          </a:p>
          <a:p>
            <a:pPr lvl="0"/>
            <a:r>
              <a:rPr lang="en-US" i="1" dirty="0"/>
              <a:t>interphase</a:t>
            </a:r>
            <a:endParaRPr lang="en-US" dirty="0"/>
          </a:p>
          <a:p>
            <a:pPr lvl="0"/>
            <a:r>
              <a:rPr lang="en-US" i="1" dirty="0"/>
              <a:t>mitosis</a:t>
            </a:r>
            <a:endParaRPr lang="en-US" dirty="0"/>
          </a:p>
          <a:p>
            <a:pPr lvl="0"/>
            <a:r>
              <a:rPr lang="en-US" i="1" dirty="0"/>
              <a:t>cytokinesis</a:t>
            </a:r>
            <a:endParaRPr lang="en-US" dirty="0"/>
          </a:p>
          <a:p>
            <a:endParaRPr lang="en-US" dirty="0"/>
          </a:p>
        </p:txBody>
      </p:sp>
    </p:spTree>
    <p:extLst>
      <p:ext uri="{BB962C8B-B14F-4D97-AF65-F5344CB8AC3E}">
        <p14:creationId xmlns:p14="http://schemas.microsoft.com/office/powerpoint/2010/main" val="3902573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fontAlgn="auto" hangingPunct="1">
              <a:spcAft>
                <a:spcPts val="0"/>
              </a:spcAft>
              <a:defRPr/>
            </a:pPr>
            <a:r>
              <a:rPr lang="en-US" dirty="0" smtClean="0"/>
              <a:t>Cell Cycle</a:t>
            </a:r>
            <a:endParaRPr lang="en-US" dirty="0"/>
          </a:p>
        </p:txBody>
      </p:sp>
      <p:sp>
        <p:nvSpPr>
          <p:cNvPr id="5" name="Content Placeholder 4"/>
          <p:cNvSpPr>
            <a:spLocks noGrp="1"/>
          </p:cNvSpPr>
          <p:nvPr>
            <p:ph sz="half" idx="1"/>
          </p:nvPr>
        </p:nvSpPr>
        <p:spPr/>
        <p:txBody>
          <a:bodyPr/>
          <a:lstStyle/>
          <a:p>
            <a:pPr eaLnBrk="1" hangingPunct="1"/>
            <a:r>
              <a:rPr lang="en-US" i="1" smtClean="0"/>
              <a:t>Cell cycle = sequence of growth and division</a:t>
            </a:r>
          </a:p>
          <a:p>
            <a:pPr eaLnBrk="1" hangingPunct="1"/>
            <a:r>
              <a:rPr lang="en-US" smtClean="0"/>
              <a:t>Cell cycle is divided into 2 distinct stages</a:t>
            </a:r>
          </a:p>
          <a:p>
            <a:pPr eaLnBrk="1" hangingPunct="1">
              <a:buFont typeface="Wingdings 2" pitchFamily="18" charset="2"/>
              <a:buNone/>
            </a:pPr>
            <a:r>
              <a:rPr lang="en-US" smtClean="0"/>
              <a:t>   - a period of growth between cell divisions known as </a:t>
            </a:r>
            <a:r>
              <a:rPr lang="en-US" smtClean="0">
                <a:solidFill>
                  <a:srgbClr val="FF0000"/>
                </a:solidFill>
              </a:rPr>
              <a:t>interphase</a:t>
            </a:r>
          </a:p>
          <a:p>
            <a:pPr eaLnBrk="1" hangingPunct="1">
              <a:buFont typeface="Wingdings 2" pitchFamily="18" charset="2"/>
              <a:buNone/>
            </a:pPr>
            <a:r>
              <a:rPr lang="en-US" smtClean="0">
                <a:solidFill>
                  <a:srgbClr val="FF0000"/>
                </a:solidFill>
              </a:rPr>
              <a:t>   </a:t>
            </a:r>
            <a:r>
              <a:rPr lang="en-US" smtClean="0"/>
              <a:t>- A period of cell division</a:t>
            </a:r>
            <a:endParaRPr lang="en-US" smtClean="0">
              <a:solidFill>
                <a:srgbClr val="FF0000"/>
              </a:solidFill>
            </a:endParaRPr>
          </a:p>
          <a:p>
            <a:pPr eaLnBrk="1" hangingPunct="1"/>
            <a:endParaRPr lang="en-US" smtClean="0">
              <a:solidFill>
                <a:srgbClr val="FF0000"/>
              </a:solidFill>
            </a:endParaRPr>
          </a:p>
          <a:p>
            <a:pPr eaLnBrk="1" hangingPunct="1"/>
            <a:endParaRPr lang="en-US" smtClean="0">
              <a:solidFill>
                <a:srgbClr val="FF0000"/>
              </a:solidFill>
            </a:endParaRPr>
          </a:p>
          <a:p>
            <a:pPr eaLnBrk="1" hangingPunct="1">
              <a:buFont typeface="Wingdings 2" pitchFamily="18" charset="2"/>
              <a:buNone/>
            </a:pPr>
            <a:endParaRPr lang="en-US" smtClean="0">
              <a:solidFill>
                <a:srgbClr val="FF0000"/>
              </a:solidFill>
            </a:endParaRPr>
          </a:p>
        </p:txBody>
      </p:sp>
      <p:sp>
        <p:nvSpPr>
          <p:cNvPr id="11268" name="Content Placeholder 5"/>
          <p:cNvSpPr>
            <a:spLocks noGrp="1"/>
          </p:cNvSpPr>
          <p:nvPr>
            <p:ph sz="half" idx="2"/>
          </p:nvPr>
        </p:nvSpPr>
        <p:spPr/>
        <p:txBody>
          <a:bodyPr/>
          <a:lstStyle/>
          <a:p>
            <a:pPr eaLnBrk="1" hangingPunct="1"/>
            <a:endParaRPr lang="en-US" smtClean="0"/>
          </a:p>
        </p:txBody>
      </p:sp>
      <p:pic>
        <p:nvPicPr>
          <p:cNvPr id="11269" name="Picture 2" descr="C:\Users\Tom\Desktop\Cell Cyc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676400"/>
            <a:ext cx="41910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575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Interphase</a:t>
            </a:r>
            <a:endParaRPr lang="en-US" dirty="0"/>
          </a:p>
        </p:txBody>
      </p:sp>
      <p:sp>
        <p:nvSpPr>
          <p:cNvPr id="3" name="Content Placeholder 2"/>
          <p:cNvSpPr>
            <a:spLocks noGrp="1"/>
          </p:cNvSpPr>
          <p:nvPr>
            <p:ph sz="half" idx="1"/>
          </p:nvPr>
        </p:nvSpPr>
        <p:spPr>
          <a:xfrm>
            <a:off x="304800" y="1600200"/>
            <a:ext cx="4572000" cy="4724400"/>
          </a:xfrm>
        </p:spPr>
        <p:txBody>
          <a:bodyPr/>
          <a:lstStyle/>
          <a:p>
            <a:pPr>
              <a:defRPr/>
            </a:pPr>
            <a:r>
              <a:rPr lang="en-US" dirty="0" err="1" smtClean="0"/>
              <a:t>Interphase</a:t>
            </a:r>
            <a:r>
              <a:rPr lang="en-US" dirty="0" smtClean="0"/>
              <a:t> is a time of growth and development.</a:t>
            </a:r>
          </a:p>
          <a:p>
            <a:pPr marL="515938" indent="-515938">
              <a:buFont typeface="Wingdings 2" pitchFamily="18" charset="2"/>
              <a:buNone/>
              <a:defRPr/>
            </a:pPr>
            <a:r>
              <a:rPr lang="en-US" dirty="0" smtClean="0"/>
              <a:t>   - cells in </a:t>
            </a:r>
            <a:r>
              <a:rPr lang="en-US" dirty="0" err="1" smtClean="0"/>
              <a:t>interphase</a:t>
            </a:r>
            <a:r>
              <a:rPr lang="en-US" dirty="0" smtClean="0"/>
              <a:t> conduct normal cell operations- protein synthesis, respiration, digestion etc….</a:t>
            </a:r>
          </a:p>
          <a:p>
            <a:pPr marL="515938" indent="-515938">
              <a:defRPr/>
            </a:pPr>
            <a:r>
              <a:rPr lang="en-US" dirty="0" smtClean="0"/>
              <a:t>Normally, cells remain in </a:t>
            </a:r>
            <a:r>
              <a:rPr lang="en-US" dirty="0" err="1" smtClean="0"/>
              <a:t>interphase</a:t>
            </a:r>
            <a:r>
              <a:rPr lang="en-US" dirty="0" smtClean="0"/>
              <a:t> until they either divide or die</a:t>
            </a:r>
          </a:p>
        </p:txBody>
      </p:sp>
      <p:pic>
        <p:nvPicPr>
          <p:cNvPr id="12292" name="Picture 2" descr="C:\Users\Tom\Pictures\cell pics\cheek_cells1.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181600" y="4114800"/>
            <a:ext cx="1447800" cy="1158875"/>
          </a:xfrm>
          <a:noFill/>
        </p:spPr>
      </p:pic>
      <p:pic>
        <p:nvPicPr>
          <p:cNvPr id="12293" name="Picture 3" descr="C:\Users\Tom\Pictures\bloodcell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295400"/>
            <a:ext cx="19050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5" descr="C:\Users\Tom\Pictures\Macrophag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819400"/>
            <a:ext cx="18288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6" descr="C:\Users\Tom\Pictures\cytotoxic T cells.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13716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C:\Users\Tom\Pictures\blastul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5334000"/>
            <a:ext cx="117475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0" descr="smoothmusc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4200" y="2743200"/>
            <a:ext cx="1951038" cy="1460500"/>
          </a:xfrm>
          <a:prstGeom prst="rect">
            <a:avLst/>
          </a:prstGeom>
          <a:noFill/>
          <a:extLst>
            <a:ext uri="{909E8E84-426E-40DD-AFC4-6F175D3DCCD1}">
              <a14:hiddenFill xmlns:a14="http://schemas.microsoft.com/office/drawing/2010/main">
                <a:solidFill>
                  <a:srgbClr val="FFFFFF"/>
                </a:solidFill>
              </a14:hiddenFill>
            </a:ext>
          </a:extLst>
        </p:spPr>
      </p:pic>
      <p:pic>
        <p:nvPicPr>
          <p:cNvPr id="12299" name="Picture 11" descr="neur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10400" y="4343400"/>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552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Cell Cycle – </a:t>
            </a:r>
            <a:r>
              <a:rPr lang="en-US" sz="2800" dirty="0" err="1" smtClean="0"/>
              <a:t>Interphase</a:t>
            </a:r>
            <a:r>
              <a:rPr lang="en-US" sz="2800" dirty="0" smtClean="0"/>
              <a:t> –</a:t>
            </a:r>
            <a:r>
              <a:rPr lang="en-US" sz="2200" dirty="0" smtClean="0"/>
              <a:t>First Growth Phase</a:t>
            </a:r>
            <a:endParaRPr lang="en-US" sz="2200" dirty="0"/>
          </a:p>
        </p:txBody>
      </p:sp>
      <p:sp>
        <p:nvSpPr>
          <p:cNvPr id="3" name="Content Placeholder 2"/>
          <p:cNvSpPr>
            <a:spLocks noGrp="1"/>
          </p:cNvSpPr>
          <p:nvPr>
            <p:ph sz="half" idx="1"/>
          </p:nvPr>
        </p:nvSpPr>
        <p:spPr/>
        <p:txBody>
          <a:bodyPr>
            <a:normAutofit lnSpcReduction="10000"/>
          </a:bodyPr>
          <a:lstStyle/>
          <a:p>
            <a:pPr eaLnBrk="1" hangingPunct="1">
              <a:lnSpc>
                <a:spcPct val="80000"/>
              </a:lnSpc>
            </a:pPr>
            <a:r>
              <a:rPr lang="en-US" sz="2400" b="1" smtClean="0"/>
              <a:t>Interphase is divided into 3 phases</a:t>
            </a:r>
          </a:p>
          <a:p>
            <a:pPr eaLnBrk="1" hangingPunct="1">
              <a:lnSpc>
                <a:spcPct val="80000"/>
              </a:lnSpc>
            </a:pPr>
            <a:r>
              <a:rPr lang="en-US" sz="2400" b="1" smtClean="0">
                <a:solidFill>
                  <a:srgbClr val="FF0000"/>
                </a:solidFill>
              </a:rPr>
              <a:t>First Growth Phase G1 (Gap 1)</a:t>
            </a:r>
            <a:endParaRPr lang="en-US" sz="2400" b="1" smtClean="0">
              <a:solidFill>
                <a:schemeClr val="tx1"/>
              </a:solidFill>
            </a:endParaRPr>
          </a:p>
          <a:p>
            <a:pPr eaLnBrk="1" hangingPunct="1">
              <a:lnSpc>
                <a:spcPct val="80000"/>
              </a:lnSpc>
              <a:buFont typeface="Wingdings 2" pitchFamily="18" charset="2"/>
              <a:buNone/>
            </a:pPr>
            <a:r>
              <a:rPr lang="en-US" sz="2400" b="1" smtClean="0">
                <a:solidFill>
                  <a:schemeClr val="tx1"/>
                </a:solidFill>
              </a:rPr>
              <a:t>  - during G1 the cell grows rapidly while carrying out its normal life functions </a:t>
            </a:r>
          </a:p>
          <a:p>
            <a:pPr eaLnBrk="1" hangingPunct="1">
              <a:lnSpc>
                <a:spcPct val="80000"/>
              </a:lnSpc>
              <a:buFont typeface="Wingdings 2" pitchFamily="18" charset="2"/>
              <a:buNone/>
            </a:pPr>
            <a:r>
              <a:rPr lang="en-US" sz="2400" b="1" smtClean="0">
                <a:solidFill>
                  <a:schemeClr val="tx1"/>
                </a:solidFill>
              </a:rPr>
              <a:t>  - some cells stop here</a:t>
            </a:r>
          </a:p>
          <a:p>
            <a:pPr eaLnBrk="1" hangingPunct="1">
              <a:lnSpc>
                <a:spcPct val="80000"/>
              </a:lnSpc>
              <a:buFont typeface="Wingdings 2" pitchFamily="18" charset="2"/>
              <a:buNone/>
            </a:pPr>
            <a:r>
              <a:rPr lang="en-US" sz="2400" b="1" smtClean="0">
                <a:solidFill>
                  <a:schemeClr val="tx1"/>
                </a:solidFill>
              </a:rPr>
              <a:t>    muscle cells, nerve cells</a:t>
            </a:r>
          </a:p>
          <a:p>
            <a:pPr eaLnBrk="1" hangingPunct="1">
              <a:lnSpc>
                <a:spcPct val="80000"/>
              </a:lnSpc>
              <a:buFont typeface="Wingdings 2" pitchFamily="18" charset="2"/>
              <a:buNone/>
            </a:pPr>
            <a:r>
              <a:rPr lang="en-US" sz="2400" b="1" smtClean="0">
                <a:solidFill>
                  <a:schemeClr val="tx1"/>
                </a:solidFill>
              </a:rPr>
              <a:t>    and red blood cells don’t divide</a:t>
            </a:r>
          </a:p>
          <a:p>
            <a:pPr eaLnBrk="1" hangingPunct="1">
              <a:lnSpc>
                <a:spcPct val="80000"/>
              </a:lnSpc>
              <a:buFont typeface="Wingdings 2" pitchFamily="18" charset="2"/>
              <a:buNone/>
            </a:pPr>
            <a:r>
              <a:rPr lang="en-US" sz="2400" b="1" smtClean="0">
                <a:solidFill>
                  <a:schemeClr val="tx1"/>
                </a:solidFill>
              </a:rPr>
              <a:t>  - Cells that divide move on to the S phase</a:t>
            </a:r>
          </a:p>
          <a:p>
            <a:pPr eaLnBrk="1" hangingPunct="1">
              <a:lnSpc>
                <a:spcPct val="80000"/>
              </a:lnSpc>
              <a:buFont typeface="Wingdings 2" pitchFamily="18" charset="2"/>
              <a:buNone/>
            </a:pPr>
            <a:r>
              <a:rPr lang="en-US" sz="2400" b="1" smtClean="0">
                <a:solidFill>
                  <a:schemeClr val="tx1"/>
                </a:solidFill>
              </a:rPr>
              <a:t>      </a:t>
            </a:r>
            <a:endParaRPr lang="en-US" sz="2400" b="1" smtClean="0">
              <a:solidFill>
                <a:srgbClr val="FF0000"/>
              </a:solidFill>
            </a:endParaRPr>
          </a:p>
        </p:txBody>
      </p:sp>
      <p:sp>
        <p:nvSpPr>
          <p:cNvPr id="4" name="Content Placeholder 3"/>
          <p:cNvSpPr>
            <a:spLocks noGrp="1"/>
          </p:cNvSpPr>
          <p:nvPr>
            <p:ph sz="half" idx="2"/>
          </p:nvPr>
        </p:nvSpPr>
        <p:spPr/>
        <p:txBody>
          <a:bodyPr>
            <a:normAutofit lnSpcReduction="10000"/>
          </a:bodyPr>
          <a:lstStyle/>
          <a:p>
            <a:pPr eaLnBrk="1" fontAlgn="auto" hangingPunct="1">
              <a:spcAft>
                <a:spcPts val="0"/>
              </a:spcAft>
              <a:buFont typeface="Wingdings 2"/>
              <a:buChar char=""/>
              <a:defRPr/>
            </a:pPr>
            <a:endParaRPr lang="en-US"/>
          </a:p>
        </p:txBody>
      </p:sp>
      <p:pic>
        <p:nvPicPr>
          <p:cNvPr id="13317" name="Picture 2" descr="C:\Users\Tom\Desktop\Cell Cyc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828800"/>
            <a:ext cx="41910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295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Cell Cycle - </a:t>
            </a:r>
            <a:r>
              <a:rPr lang="en-US" sz="2800" dirty="0" err="1" smtClean="0"/>
              <a:t>Interphase</a:t>
            </a:r>
            <a:r>
              <a:rPr lang="en-US" sz="2800" dirty="0" smtClean="0"/>
              <a:t> –</a:t>
            </a:r>
            <a:r>
              <a:rPr lang="en-US" sz="2400" dirty="0" smtClean="0"/>
              <a:t> DNA Synthesis </a:t>
            </a:r>
            <a:endParaRPr lang="en-US" dirty="0"/>
          </a:p>
        </p:txBody>
      </p:sp>
      <p:sp>
        <p:nvSpPr>
          <p:cNvPr id="3" name="Content Placeholder 2"/>
          <p:cNvSpPr>
            <a:spLocks noGrp="1"/>
          </p:cNvSpPr>
          <p:nvPr>
            <p:ph sz="half" idx="1"/>
          </p:nvPr>
        </p:nvSpPr>
        <p:spPr>
          <a:xfrm>
            <a:off x="304800" y="1600200"/>
            <a:ext cx="4343400" cy="4724400"/>
          </a:xfrm>
        </p:spPr>
        <p:txBody>
          <a:bodyPr/>
          <a:lstStyle/>
          <a:p>
            <a:pPr eaLnBrk="1" hangingPunct="1"/>
            <a:r>
              <a:rPr lang="en-US" b="1" smtClean="0">
                <a:solidFill>
                  <a:srgbClr val="FF0000"/>
                </a:solidFill>
              </a:rPr>
              <a:t>DNA Synthesis-S </a:t>
            </a:r>
            <a:r>
              <a:rPr lang="en-US" sz="2400" b="1" smtClean="0">
                <a:solidFill>
                  <a:srgbClr val="FF0000"/>
                </a:solidFill>
              </a:rPr>
              <a:t>Phase</a:t>
            </a:r>
          </a:p>
          <a:p>
            <a:pPr eaLnBrk="1" hangingPunct="1">
              <a:buFont typeface="Wingdings 2" pitchFamily="18" charset="2"/>
              <a:buNone/>
            </a:pPr>
            <a:r>
              <a:rPr lang="en-US" b="1" smtClean="0"/>
              <a:t>   replication occurs producing 2 identical</a:t>
            </a:r>
          </a:p>
          <a:p>
            <a:pPr eaLnBrk="1" hangingPunct="1">
              <a:buFont typeface="Wingdings 2" pitchFamily="18" charset="2"/>
              <a:buNone/>
            </a:pPr>
            <a:r>
              <a:rPr lang="en-US" b="1" smtClean="0"/>
              <a:t>   copies of DNA </a:t>
            </a:r>
          </a:p>
          <a:p>
            <a:pPr eaLnBrk="1" hangingPunct="1">
              <a:buFont typeface="Wingdings 2" pitchFamily="18" charset="2"/>
              <a:buNone/>
            </a:pPr>
            <a:r>
              <a:rPr lang="en-US" b="1" smtClean="0"/>
              <a:t>  - one complete set for each of the daughter cells produced during</a:t>
            </a:r>
          </a:p>
          <a:p>
            <a:pPr eaLnBrk="1" hangingPunct="1">
              <a:buFont typeface="Wingdings 2" pitchFamily="18" charset="2"/>
              <a:buNone/>
            </a:pPr>
            <a:r>
              <a:rPr lang="en-US" b="1" smtClean="0"/>
              <a:t>    cytokinesis</a:t>
            </a:r>
          </a:p>
          <a:p>
            <a:pPr eaLnBrk="1" hangingPunct="1">
              <a:buFont typeface="Wingdings 2" pitchFamily="18" charset="2"/>
              <a:buNone/>
            </a:pPr>
            <a:r>
              <a:rPr lang="en-US" b="1" smtClean="0"/>
              <a:t>    </a:t>
            </a:r>
          </a:p>
        </p:txBody>
      </p:sp>
      <p:sp>
        <p:nvSpPr>
          <p:cNvPr id="14340" name="Content Placeholder 3"/>
          <p:cNvSpPr>
            <a:spLocks noGrp="1"/>
          </p:cNvSpPr>
          <p:nvPr>
            <p:ph sz="half" idx="2"/>
          </p:nvPr>
        </p:nvSpPr>
        <p:spPr/>
        <p:txBody>
          <a:bodyPr/>
          <a:lstStyle/>
          <a:p>
            <a:pPr eaLnBrk="1" hangingPunct="1"/>
            <a:endParaRPr lang="en-US" smtClean="0"/>
          </a:p>
        </p:txBody>
      </p:sp>
      <p:pic>
        <p:nvPicPr>
          <p:cNvPr id="14341" name="Picture 2" descr="C:\Users\Tom\Desktop\Cell Cy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676400"/>
            <a:ext cx="41910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624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Cell Cycle - </a:t>
            </a:r>
            <a:r>
              <a:rPr lang="en-US" sz="2800" dirty="0" err="1" smtClean="0"/>
              <a:t>Interphase</a:t>
            </a:r>
            <a:r>
              <a:rPr lang="en-US" sz="2800" dirty="0" smtClean="0"/>
              <a:t> -</a:t>
            </a:r>
            <a:r>
              <a:rPr lang="en-US" sz="2400" dirty="0" smtClean="0"/>
              <a:t> Second Growth Phase</a:t>
            </a:r>
            <a:endParaRPr lang="en-US" dirty="0"/>
          </a:p>
        </p:txBody>
      </p:sp>
      <p:sp>
        <p:nvSpPr>
          <p:cNvPr id="3" name="Content Placeholder 2"/>
          <p:cNvSpPr>
            <a:spLocks noGrp="1"/>
          </p:cNvSpPr>
          <p:nvPr>
            <p:ph sz="half" idx="1"/>
          </p:nvPr>
        </p:nvSpPr>
        <p:spPr>
          <a:xfrm>
            <a:off x="0" y="1447800"/>
            <a:ext cx="4876800" cy="5410200"/>
          </a:xfrm>
        </p:spPr>
        <p:txBody>
          <a:bodyPr>
            <a:normAutofit/>
          </a:bodyPr>
          <a:lstStyle/>
          <a:p>
            <a:pPr eaLnBrk="1" hangingPunct="1">
              <a:lnSpc>
                <a:spcPct val="90000"/>
              </a:lnSpc>
            </a:pPr>
            <a:r>
              <a:rPr lang="en-US" sz="2200" b="1" smtClean="0">
                <a:solidFill>
                  <a:srgbClr val="FF0000"/>
                </a:solidFill>
              </a:rPr>
              <a:t>Second Growth Phase (G2) Gap 2</a:t>
            </a:r>
            <a:r>
              <a:rPr lang="en-US" sz="2200" b="1" smtClean="0">
                <a:solidFill>
                  <a:schemeClr val="tx1"/>
                </a:solidFill>
              </a:rPr>
              <a:t>= preparation</a:t>
            </a:r>
            <a:r>
              <a:rPr lang="en-US" sz="2200" b="1" smtClean="0">
                <a:solidFill>
                  <a:srgbClr val="FF0000"/>
                </a:solidFill>
              </a:rPr>
              <a:t> </a:t>
            </a:r>
            <a:r>
              <a:rPr lang="en-US" sz="2200" b="1" smtClean="0">
                <a:solidFill>
                  <a:schemeClr val="tx1"/>
                </a:solidFill>
              </a:rPr>
              <a:t>for cell division</a:t>
            </a:r>
          </a:p>
          <a:p>
            <a:pPr eaLnBrk="1" hangingPunct="1">
              <a:lnSpc>
                <a:spcPct val="90000"/>
              </a:lnSpc>
              <a:buFont typeface="Wingdings 2" pitchFamily="18" charset="2"/>
              <a:buNone/>
            </a:pPr>
            <a:r>
              <a:rPr lang="en-US" sz="2200" b="1" smtClean="0">
                <a:solidFill>
                  <a:schemeClr val="tx1"/>
                </a:solidFill>
              </a:rPr>
              <a:t>     - additional organelles like mitochondria are produced for the new cells that will result from cell division</a:t>
            </a:r>
          </a:p>
          <a:p>
            <a:pPr eaLnBrk="1" hangingPunct="1">
              <a:lnSpc>
                <a:spcPct val="90000"/>
              </a:lnSpc>
              <a:buFont typeface="Wingdings 2" pitchFamily="18" charset="2"/>
              <a:buNone/>
            </a:pPr>
            <a:r>
              <a:rPr lang="en-US" sz="2200" b="1" smtClean="0">
                <a:solidFill>
                  <a:schemeClr val="tx1"/>
                </a:solidFill>
              </a:rPr>
              <a:t>     -</a:t>
            </a:r>
            <a:r>
              <a:rPr lang="en-US" sz="2200" b="1" smtClean="0">
                <a:solidFill>
                  <a:srgbClr val="FF0000"/>
                </a:solidFill>
              </a:rPr>
              <a:t> </a:t>
            </a:r>
            <a:r>
              <a:rPr lang="en-US" sz="2200" b="1" smtClean="0">
                <a:solidFill>
                  <a:schemeClr val="tx1"/>
                </a:solidFill>
              </a:rPr>
              <a:t>the cell makes and assembles </a:t>
            </a:r>
          </a:p>
          <a:p>
            <a:pPr eaLnBrk="1" hangingPunct="1">
              <a:lnSpc>
                <a:spcPct val="90000"/>
              </a:lnSpc>
              <a:buFont typeface="Wingdings 2" pitchFamily="18" charset="2"/>
              <a:buNone/>
            </a:pPr>
            <a:r>
              <a:rPr lang="en-US" sz="2200" b="1" smtClean="0">
                <a:solidFill>
                  <a:schemeClr val="tx1"/>
                </a:solidFill>
              </a:rPr>
              <a:t>       microtubules which form the</a:t>
            </a:r>
          </a:p>
          <a:p>
            <a:pPr eaLnBrk="1" hangingPunct="1">
              <a:lnSpc>
                <a:spcPct val="90000"/>
              </a:lnSpc>
              <a:buFont typeface="Wingdings 2" pitchFamily="18" charset="2"/>
              <a:buNone/>
            </a:pPr>
            <a:r>
              <a:rPr lang="en-US" sz="2200" b="1" smtClean="0">
                <a:solidFill>
                  <a:schemeClr val="tx1"/>
                </a:solidFill>
              </a:rPr>
              <a:t>       spindle</a:t>
            </a:r>
          </a:p>
          <a:p>
            <a:pPr eaLnBrk="1" hangingPunct="1">
              <a:lnSpc>
                <a:spcPct val="90000"/>
              </a:lnSpc>
              <a:buFont typeface="Wingdings 2" pitchFamily="18" charset="2"/>
              <a:buNone/>
            </a:pPr>
            <a:r>
              <a:rPr lang="en-US" sz="2200" b="1" smtClean="0">
                <a:solidFill>
                  <a:schemeClr val="tx1"/>
                </a:solidFill>
              </a:rPr>
              <a:t>        -spindle fibers move the DNA </a:t>
            </a:r>
          </a:p>
          <a:p>
            <a:pPr eaLnBrk="1" hangingPunct="1">
              <a:lnSpc>
                <a:spcPct val="90000"/>
              </a:lnSpc>
              <a:buFont typeface="Wingdings 2" pitchFamily="18" charset="2"/>
              <a:buNone/>
            </a:pPr>
            <a:r>
              <a:rPr lang="en-US" sz="2200" b="1" smtClean="0">
                <a:solidFill>
                  <a:schemeClr val="tx1"/>
                </a:solidFill>
              </a:rPr>
              <a:t>         during mitosis</a:t>
            </a:r>
          </a:p>
          <a:p>
            <a:pPr eaLnBrk="1" hangingPunct="1">
              <a:lnSpc>
                <a:spcPct val="90000"/>
              </a:lnSpc>
              <a:buFont typeface="Wingdings 2" pitchFamily="18" charset="2"/>
              <a:buNone/>
            </a:pPr>
            <a:r>
              <a:rPr lang="en-US" sz="2200" b="1" smtClean="0">
                <a:solidFill>
                  <a:schemeClr val="tx1"/>
                </a:solidFill>
              </a:rPr>
              <a:t>     - G2 is the shortest part of </a:t>
            </a:r>
          </a:p>
          <a:p>
            <a:pPr eaLnBrk="1" hangingPunct="1">
              <a:lnSpc>
                <a:spcPct val="90000"/>
              </a:lnSpc>
              <a:buFont typeface="Wingdings 2" pitchFamily="18" charset="2"/>
              <a:buNone/>
            </a:pPr>
            <a:r>
              <a:rPr lang="en-US" sz="2200" b="1" smtClean="0">
                <a:solidFill>
                  <a:schemeClr val="tx1"/>
                </a:solidFill>
              </a:rPr>
              <a:t>        interphase lasting between 4-5</a:t>
            </a:r>
          </a:p>
          <a:p>
            <a:pPr eaLnBrk="1" hangingPunct="1">
              <a:lnSpc>
                <a:spcPct val="90000"/>
              </a:lnSpc>
              <a:buFont typeface="Wingdings 2" pitchFamily="18" charset="2"/>
              <a:buNone/>
            </a:pPr>
            <a:r>
              <a:rPr lang="en-US" sz="2200" b="1" smtClean="0">
                <a:solidFill>
                  <a:schemeClr val="tx1"/>
                </a:solidFill>
              </a:rPr>
              <a:t>        hours</a:t>
            </a:r>
          </a:p>
          <a:p>
            <a:pPr eaLnBrk="1" hangingPunct="1">
              <a:lnSpc>
                <a:spcPct val="90000"/>
              </a:lnSpc>
              <a:buFont typeface="Wingdings 2" pitchFamily="18" charset="2"/>
              <a:buNone/>
            </a:pPr>
            <a:r>
              <a:rPr lang="en-US" sz="2200" smtClean="0">
                <a:solidFill>
                  <a:schemeClr val="tx1"/>
                </a:solidFill>
              </a:rPr>
              <a:t>   </a:t>
            </a:r>
            <a:endParaRPr lang="en-US" sz="2200" smtClean="0">
              <a:solidFill>
                <a:srgbClr val="FF0000"/>
              </a:solidFill>
            </a:endParaRPr>
          </a:p>
        </p:txBody>
      </p:sp>
      <p:sp>
        <p:nvSpPr>
          <p:cNvPr id="15364" name="Content Placeholder 3"/>
          <p:cNvSpPr>
            <a:spLocks noGrp="1"/>
          </p:cNvSpPr>
          <p:nvPr>
            <p:ph sz="half" idx="2"/>
          </p:nvPr>
        </p:nvSpPr>
        <p:spPr>
          <a:xfrm>
            <a:off x="5029200" y="1600200"/>
            <a:ext cx="3429000" cy="3505200"/>
          </a:xfrm>
        </p:spPr>
        <p:txBody>
          <a:bodyPr/>
          <a:lstStyle/>
          <a:p>
            <a:pPr eaLnBrk="1" hangingPunct="1"/>
            <a:endParaRPr lang="en-US" smtClean="0"/>
          </a:p>
        </p:txBody>
      </p:sp>
      <p:pic>
        <p:nvPicPr>
          <p:cNvPr id="15365" name="Picture 2" descr="C:\Users\Tom\Desktop\Cell Cy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600200"/>
            <a:ext cx="41910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307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blinds(horizontal)">
                                      <p:cBhvr>
                                        <p:cTn id="45" dur="500"/>
                                        <p:tgtEl>
                                          <p:spTgt spid="3">
                                            <p:txEl>
                                              <p:pRg st="8" end="8"/>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blinds(horizontal)">
                                      <p:cBhvr>
                                        <p:cTn id="48" dur="500"/>
                                        <p:tgtEl>
                                          <p:spTgt spid="3">
                                            <p:txEl>
                                              <p:pRg st="9" end="9"/>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blinds(horizontal)">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Cell Cycle-</a:t>
            </a:r>
            <a:r>
              <a:rPr lang="en-US" sz="2800" dirty="0" smtClean="0"/>
              <a:t>cell division</a:t>
            </a:r>
            <a:r>
              <a:rPr lang="en-US" dirty="0" smtClean="0"/>
              <a:t> </a:t>
            </a:r>
            <a:endParaRPr lang="en-US" dirty="0"/>
          </a:p>
        </p:txBody>
      </p:sp>
      <p:sp>
        <p:nvSpPr>
          <p:cNvPr id="3" name="Content Placeholder 2"/>
          <p:cNvSpPr>
            <a:spLocks noGrp="1"/>
          </p:cNvSpPr>
          <p:nvPr>
            <p:ph sz="half" idx="1"/>
          </p:nvPr>
        </p:nvSpPr>
        <p:spPr>
          <a:xfrm>
            <a:off x="0" y="1600200"/>
            <a:ext cx="4495800" cy="4724400"/>
          </a:xfrm>
        </p:spPr>
        <p:txBody>
          <a:bodyPr>
            <a:normAutofit fontScale="92500" lnSpcReduction="10000"/>
          </a:bodyPr>
          <a:lstStyle/>
          <a:p>
            <a:pPr eaLnBrk="1" hangingPunct="1">
              <a:lnSpc>
                <a:spcPct val="80000"/>
              </a:lnSpc>
            </a:pPr>
            <a:r>
              <a:rPr lang="en-US" sz="2400" b="1" smtClean="0">
                <a:solidFill>
                  <a:srgbClr val="FF0000"/>
                </a:solidFill>
              </a:rPr>
              <a:t>Cell division </a:t>
            </a:r>
            <a:r>
              <a:rPr lang="en-US" sz="2400" b="1" smtClean="0"/>
              <a:t>is broken into two phases</a:t>
            </a:r>
          </a:p>
          <a:p>
            <a:pPr eaLnBrk="1" hangingPunct="1">
              <a:lnSpc>
                <a:spcPct val="80000"/>
              </a:lnSpc>
              <a:buFont typeface="Wingdings 2" pitchFamily="18" charset="2"/>
              <a:buNone/>
            </a:pPr>
            <a:r>
              <a:rPr lang="en-US" sz="2400" b="1" smtClean="0"/>
              <a:t>   - </a:t>
            </a:r>
            <a:r>
              <a:rPr lang="en-US" sz="2400" b="1" smtClean="0">
                <a:solidFill>
                  <a:srgbClr val="FF0000"/>
                </a:solidFill>
              </a:rPr>
              <a:t>mitosis</a:t>
            </a:r>
            <a:r>
              <a:rPr lang="en-US" sz="2400" b="1" smtClean="0">
                <a:solidFill>
                  <a:schemeClr val="tx1"/>
                </a:solidFill>
              </a:rPr>
              <a:t> is the division</a:t>
            </a:r>
            <a:r>
              <a:rPr lang="en-US" sz="2400" b="1" smtClean="0"/>
              <a:t> </a:t>
            </a:r>
          </a:p>
          <a:p>
            <a:pPr eaLnBrk="1" hangingPunct="1">
              <a:lnSpc>
                <a:spcPct val="80000"/>
              </a:lnSpc>
              <a:buFont typeface="Wingdings 2" pitchFamily="18" charset="2"/>
              <a:buNone/>
            </a:pPr>
            <a:r>
              <a:rPr lang="en-US" sz="2400" b="1" smtClean="0">
                <a:solidFill>
                  <a:schemeClr val="tx1"/>
                </a:solidFill>
              </a:rPr>
              <a:t>     of the cell’s nucleus </a:t>
            </a:r>
          </a:p>
          <a:p>
            <a:pPr eaLnBrk="1" hangingPunct="1">
              <a:lnSpc>
                <a:spcPct val="80000"/>
              </a:lnSpc>
              <a:buFont typeface="Wingdings 2" pitchFamily="18" charset="2"/>
              <a:buNone/>
            </a:pPr>
            <a:r>
              <a:rPr lang="en-US" sz="2400" b="1" smtClean="0">
                <a:solidFill>
                  <a:schemeClr val="tx1"/>
                </a:solidFill>
              </a:rPr>
              <a:t>     - the process ensures</a:t>
            </a:r>
          </a:p>
          <a:p>
            <a:pPr eaLnBrk="1" hangingPunct="1">
              <a:lnSpc>
                <a:spcPct val="80000"/>
              </a:lnSpc>
              <a:buFont typeface="Wingdings 2" pitchFamily="18" charset="2"/>
              <a:buNone/>
            </a:pPr>
            <a:r>
              <a:rPr lang="en-US" sz="2400" b="1" smtClean="0">
                <a:solidFill>
                  <a:schemeClr val="tx1"/>
                </a:solidFill>
              </a:rPr>
              <a:t>       that each daughter</a:t>
            </a:r>
          </a:p>
          <a:p>
            <a:pPr eaLnBrk="1" hangingPunct="1">
              <a:lnSpc>
                <a:spcPct val="80000"/>
              </a:lnSpc>
              <a:buFont typeface="Wingdings 2" pitchFamily="18" charset="2"/>
              <a:buNone/>
            </a:pPr>
            <a:r>
              <a:rPr lang="en-US" sz="2400" b="1" smtClean="0">
                <a:solidFill>
                  <a:schemeClr val="tx1"/>
                </a:solidFill>
              </a:rPr>
              <a:t>       cell has a complete </a:t>
            </a:r>
          </a:p>
          <a:p>
            <a:pPr eaLnBrk="1" hangingPunct="1">
              <a:lnSpc>
                <a:spcPct val="80000"/>
              </a:lnSpc>
              <a:buFont typeface="Wingdings 2" pitchFamily="18" charset="2"/>
              <a:buNone/>
            </a:pPr>
            <a:r>
              <a:rPr lang="en-US" sz="2400" b="1" smtClean="0">
                <a:solidFill>
                  <a:schemeClr val="tx1"/>
                </a:solidFill>
              </a:rPr>
              <a:t>       set of DNA</a:t>
            </a:r>
          </a:p>
          <a:p>
            <a:pPr eaLnBrk="1" hangingPunct="1">
              <a:lnSpc>
                <a:spcPct val="80000"/>
              </a:lnSpc>
              <a:buFont typeface="Wingdings 2" pitchFamily="18" charset="2"/>
              <a:buNone/>
            </a:pPr>
            <a:r>
              <a:rPr lang="en-US" sz="2400" b="1" smtClean="0">
                <a:solidFill>
                  <a:schemeClr val="tx1"/>
                </a:solidFill>
              </a:rPr>
              <a:t>    -</a:t>
            </a:r>
            <a:r>
              <a:rPr lang="en-US" sz="2400" b="1" smtClean="0">
                <a:solidFill>
                  <a:srgbClr val="FF0000"/>
                </a:solidFill>
              </a:rPr>
              <a:t> cytokinesis </a:t>
            </a:r>
            <a:r>
              <a:rPr lang="en-US" sz="2400" b="1" smtClean="0">
                <a:solidFill>
                  <a:schemeClr val="tx1"/>
                </a:solidFill>
              </a:rPr>
              <a:t>is the </a:t>
            </a:r>
          </a:p>
          <a:p>
            <a:pPr eaLnBrk="1" hangingPunct="1">
              <a:lnSpc>
                <a:spcPct val="80000"/>
              </a:lnSpc>
              <a:buFont typeface="Wingdings 2" pitchFamily="18" charset="2"/>
              <a:buNone/>
            </a:pPr>
            <a:r>
              <a:rPr lang="en-US" sz="2400" b="1" smtClean="0">
                <a:solidFill>
                  <a:schemeClr val="tx1"/>
                </a:solidFill>
              </a:rPr>
              <a:t>      division of the cell’s</a:t>
            </a:r>
          </a:p>
          <a:p>
            <a:pPr eaLnBrk="1" hangingPunct="1">
              <a:lnSpc>
                <a:spcPct val="80000"/>
              </a:lnSpc>
              <a:buFont typeface="Wingdings 2" pitchFamily="18" charset="2"/>
              <a:buNone/>
            </a:pPr>
            <a:r>
              <a:rPr lang="en-US" sz="2400" b="1" smtClean="0">
                <a:solidFill>
                  <a:schemeClr val="tx1"/>
                </a:solidFill>
              </a:rPr>
              <a:t>      cytoplasm</a:t>
            </a:r>
          </a:p>
          <a:p>
            <a:pPr eaLnBrk="1" hangingPunct="1">
              <a:lnSpc>
                <a:spcPct val="80000"/>
              </a:lnSpc>
              <a:buFont typeface="Wingdings 2" pitchFamily="18" charset="2"/>
              <a:buNone/>
            </a:pPr>
            <a:r>
              <a:rPr lang="en-US" sz="2400" b="1" smtClean="0">
                <a:solidFill>
                  <a:schemeClr val="tx1"/>
                </a:solidFill>
              </a:rPr>
              <a:t>       - cytokinesis occurs    simultaneously with the end of mitosis</a:t>
            </a:r>
          </a:p>
          <a:p>
            <a:pPr eaLnBrk="1" hangingPunct="1">
              <a:lnSpc>
                <a:spcPct val="80000"/>
              </a:lnSpc>
              <a:buFont typeface="Wingdings 2" pitchFamily="18" charset="2"/>
              <a:buNone/>
            </a:pPr>
            <a:r>
              <a:rPr lang="en-US" sz="2400" b="1" smtClean="0">
                <a:solidFill>
                  <a:schemeClr val="tx1"/>
                </a:solidFill>
              </a:rPr>
              <a:t>    </a:t>
            </a:r>
          </a:p>
          <a:p>
            <a:pPr eaLnBrk="1" hangingPunct="1">
              <a:lnSpc>
                <a:spcPct val="80000"/>
              </a:lnSpc>
              <a:buFont typeface="Wingdings 2" pitchFamily="18" charset="2"/>
              <a:buNone/>
            </a:pPr>
            <a:r>
              <a:rPr lang="en-US" sz="1500" b="1" smtClean="0">
                <a:solidFill>
                  <a:schemeClr val="tx1"/>
                </a:solidFill>
              </a:rPr>
              <a:t>       </a:t>
            </a:r>
          </a:p>
        </p:txBody>
      </p:sp>
      <p:sp>
        <p:nvSpPr>
          <p:cNvPr id="16388" name="Content Placeholder 5"/>
          <p:cNvSpPr>
            <a:spLocks noGrp="1"/>
          </p:cNvSpPr>
          <p:nvPr>
            <p:ph sz="half" idx="2"/>
          </p:nvPr>
        </p:nvSpPr>
        <p:spPr/>
        <p:txBody>
          <a:bodyPr>
            <a:normAutofit fontScale="92500" lnSpcReduction="10000"/>
          </a:bodyPr>
          <a:lstStyle/>
          <a:p>
            <a:pPr eaLnBrk="1" hangingPunct="1"/>
            <a:endParaRPr lang="en-US" smtClean="0"/>
          </a:p>
        </p:txBody>
      </p:sp>
      <p:pic>
        <p:nvPicPr>
          <p:cNvPr id="16389" name="Picture 2" descr="C:\Users\Tom\Desktop\Cell Cy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676400"/>
            <a:ext cx="41910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912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linds(horizontal)">
                                      <p:cBhvr>
                                        <p:cTn id="40" dur="500"/>
                                        <p:tgtEl>
                                          <p:spTgt spid="3">
                                            <p:txEl>
                                              <p:pRg st="9" end="9"/>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blinds(horizontal)">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Cell Cycle – </a:t>
            </a:r>
            <a:r>
              <a:rPr lang="en-US" sz="2800" dirty="0" smtClean="0"/>
              <a:t>Checkpoints</a:t>
            </a:r>
            <a:endParaRPr lang="en-US" sz="2800" dirty="0"/>
          </a:p>
        </p:txBody>
      </p:sp>
      <p:sp>
        <p:nvSpPr>
          <p:cNvPr id="3" name="Content Placeholder 2"/>
          <p:cNvSpPr>
            <a:spLocks noGrp="1"/>
          </p:cNvSpPr>
          <p:nvPr>
            <p:ph sz="half" idx="1"/>
          </p:nvPr>
        </p:nvSpPr>
        <p:spPr/>
        <p:txBody>
          <a:bodyPr>
            <a:normAutofit lnSpcReduction="10000"/>
          </a:bodyPr>
          <a:lstStyle/>
          <a:p>
            <a:pPr eaLnBrk="1" hangingPunct="1"/>
            <a:r>
              <a:rPr lang="en-US" smtClean="0"/>
              <a:t> </a:t>
            </a:r>
            <a:r>
              <a:rPr lang="en-US" sz="2400" b="1" smtClean="0"/>
              <a:t>The cell cycle is controlled by check-points</a:t>
            </a:r>
          </a:p>
          <a:p>
            <a:pPr eaLnBrk="1" hangingPunct="1">
              <a:buFont typeface="Wingdings 2" pitchFamily="18" charset="2"/>
              <a:buNone/>
            </a:pPr>
            <a:r>
              <a:rPr lang="en-US" sz="2400" b="1" smtClean="0"/>
              <a:t>   -each checkpoint ensures that the cell is prepared for the next step in the cell cycle</a:t>
            </a:r>
          </a:p>
          <a:p>
            <a:pPr eaLnBrk="1" hangingPunct="1">
              <a:buFont typeface="Wingdings 2" pitchFamily="18" charset="2"/>
              <a:buNone/>
            </a:pPr>
            <a:r>
              <a:rPr lang="en-US" sz="2400" b="1" smtClean="0"/>
              <a:t>  - many proteins control the cell cycle.</a:t>
            </a:r>
          </a:p>
          <a:p>
            <a:pPr eaLnBrk="1" hangingPunct="1">
              <a:buFont typeface="Wingdings 2" pitchFamily="18" charset="2"/>
              <a:buNone/>
            </a:pPr>
            <a:r>
              <a:rPr lang="en-US" sz="2400" b="1" smtClean="0"/>
              <a:t>      - enzymes check and repair</a:t>
            </a:r>
          </a:p>
          <a:p>
            <a:pPr eaLnBrk="1" hangingPunct="1">
              <a:buFont typeface="Wingdings 2" pitchFamily="18" charset="2"/>
              <a:buNone/>
            </a:pPr>
            <a:r>
              <a:rPr lang="en-US" sz="2400" b="1" smtClean="0"/>
              <a:t>        cells before they can </a:t>
            </a:r>
          </a:p>
          <a:p>
            <a:pPr eaLnBrk="1" hangingPunct="1">
              <a:buFont typeface="Wingdings 2" pitchFamily="18" charset="2"/>
              <a:buNone/>
            </a:pPr>
            <a:r>
              <a:rPr lang="en-US" sz="2400" b="1" smtClean="0"/>
              <a:t>        move past a checkpoint</a:t>
            </a:r>
          </a:p>
        </p:txBody>
      </p:sp>
      <p:sp>
        <p:nvSpPr>
          <p:cNvPr id="17412" name="Content Placeholder 3"/>
          <p:cNvSpPr>
            <a:spLocks noGrp="1"/>
          </p:cNvSpPr>
          <p:nvPr>
            <p:ph sz="half" idx="2"/>
          </p:nvPr>
        </p:nvSpPr>
        <p:spPr/>
        <p:txBody>
          <a:bodyPr>
            <a:normAutofit lnSpcReduction="10000"/>
          </a:bodyPr>
          <a:lstStyle/>
          <a:p>
            <a:pPr eaLnBrk="1" hangingPunct="1"/>
            <a:endParaRPr lang="en-US" smtClean="0"/>
          </a:p>
        </p:txBody>
      </p:sp>
      <p:pic>
        <p:nvPicPr>
          <p:cNvPr id="17413" name="Picture 2" descr="C:\Users\Tom\Desktop\Cell Cycle Checkpoi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752600"/>
            <a:ext cx="4038600"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886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endParaRPr lang="en-US"/>
          </a:p>
        </p:txBody>
      </p:sp>
      <p:sp>
        <p:nvSpPr>
          <p:cNvPr id="20483" name="Rectangle 3"/>
          <p:cNvSpPr>
            <a:spLocks noGrp="1" noChangeArrowheads="1"/>
          </p:cNvSpPr>
          <p:nvPr>
            <p:ph type="body" idx="1"/>
          </p:nvPr>
        </p:nvSpPr>
        <p:spPr/>
        <p:txBody>
          <a:bodyPr/>
          <a:lstStyle/>
          <a:p>
            <a:endParaRPr lang="en-US"/>
          </a:p>
        </p:txBody>
      </p:sp>
      <p:pic>
        <p:nvPicPr>
          <p:cNvPr id="20485" name="Picture 5" descr="FatTrio">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7616825" cy="474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0140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idx="4294967295"/>
          </p:nvPr>
        </p:nvSpPr>
        <p:spPr bwMode="auto">
          <a:xfrm>
            <a:off x="304800" y="457200"/>
            <a:ext cx="8686800" cy="581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fontScale="90000"/>
          </a:bodyPr>
          <a:lstStyle/>
          <a:p>
            <a:pPr eaLnBrk="1" hangingPunct="1"/>
            <a:r>
              <a:rPr lang="en-US" cap="none" smtClean="0">
                <a:effectLst/>
              </a:rPr>
              <a:t>Mitosis</a:t>
            </a:r>
          </a:p>
        </p:txBody>
      </p:sp>
      <p:pic>
        <p:nvPicPr>
          <p:cNvPr id="38915" name="Picture 7" descr="cell_division"/>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914400" y="1066800"/>
            <a:ext cx="2814638" cy="2185988"/>
          </a:xfrm>
          <a:noFill/>
        </p:spPr>
      </p:pic>
      <p:sp>
        <p:nvSpPr>
          <p:cNvPr id="2054" name="Rectangle 6"/>
          <p:cNvSpPr>
            <a:spLocks noGrp="1" noChangeArrowheads="1"/>
          </p:cNvSpPr>
          <p:nvPr>
            <p:ph type="body" sz="half" idx="4294967295"/>
          </p:nvPr>
        </p:nvSpPr>
        <p:spPr>
          <a:xfrm>
            <a:off x="3733800" y="990600"/>
            <a:ext cx="5029200" cy="5867400"/>
          </a:xfrm>
        </p:spPr>
        <p:txBody>
          <a:bodyPr/>
          <a:lstStyle/>
          <a:p>
            <a:pPr eaLnBrk="1" hangingPunct="1">
              <a:lnSpc>
                <a:spcPct val="80000"/>
              </a:lnSpc>
            </a:pPr>
            <a:r>
              <a:rPr lang="en-US" sz="2400" smtClean="0"/>
              <a:t>Is the first stage of cell division</a:t>
            </a:r>
          </a:p>
          <a:p>
            <a:pPr eaLnBrk="1" hangingPunct="1">
              <a:lnSpc>
                <a:spcPct val="80000"/>
              </a:lnSpc>
              <a:buFont typeface="Wingdings 2" pitchFamily="18" charset="2"/>
              <a:buNone/>
            </a:pPr>
            <a:r>
              <a:rPr lang="en-US" sz="2400" smtClean="0"/>
              <a:t>    - each cell produced by cell</a:t>
            </a:r>
          </a:p>
          <a:p>
            <a:pPr eaLnBrk="1" hangingPunct="1">
              <a:lnSpc>
                <a:spcPct val="80000"/>
              </a:lnSpc>
              <a:buFont typeface="Wingdings 2" pitchFamily="18" charset="2"/>
              <a:buNone/>
            </a:pPr>
            <a:r>
              <a:rPr lang="en-US" sz="2400" smtClean="0"/>
              <a:t>      division needs a complete set</a:t>
            </a:r>
          </a:p>
          <a:p>
            <a:pPr eaLnBrk="1" hangingPunct="1">
              <a:lnSpc>
                <a:spcPct val="80000"/>
              </a:lnSpc>
              <a:buFont typeface="Wingdings 2" pitchFamily="18" charset="2"/>
              <a:buNone/>
            </a:pPr>
            <a:r>
              <a:rPr lang="en-US" sz="2400" smtClean="0"/>
              <a:t>      of DNA</a:t>
            </a:r>
          </a:p>
          <a:p>
            <a:pPr eaLnBrk="1" hangingPunct="1">
              <a:lnSpc>
                <a:spcPct val="80000"/>
              </a:lnSpc>
              <a:buFont typeface="Wingdings 2" pitchFamily="18" charset="2"/>
              <a:buNone/>
            </a:pPr>
            <a:r>
              <a:rPr lang="en-US" sz="2400" smtClean="0"/>
              <a:t>    - mitosis is the process by which</a:t>
            </a:r>
          </a:p>
          <a:p>
            <a:pPr eaLnBrk="1" hangingPunct="1">
              <a:lnSpc>
                <a:spcPct val="80000"/>
              </a:lnSpc>
              <a:buFont typeface="Wingdings 2" pitchFamily="18" charset="2"/>
              <a:buNone/>
            </a:pPr>
            <a:r>
              <a:rPr lang="en-US" sz="2400" smtClean="0"/>
              <a:t>      a cell’s DNA is divided precisely</a:t>
            </a:r>
          </a:p>
          <a:p>
            <a:pPr eaLnBrk="1" hangingPunct="1">
              <a:lnSpc>
                <a:spcPct val="80000"/>
              </a:lnSpc>
              <a:buFont typeface="Wingdings 2" pitchFamily="18" charset="2"/>
              <a:buNone/>
            </a:pPr>
            <a:r>
              <a:rPr lang="en-US" sz="2400" smtClean="0"/>
              <a:t>      into 2 new cells</a:t>
            </a:r>
          </a:p>
          <a:p>
            <a:pPr eaLnBrk="1" hangingPunct="1">
              <a:lnSpc>
                <a:spcPct val="80000"/>
              </a:lnSpc>
              <a:buFont typeface="Wingdings 2" pitchFamily="18" charset="2"/>
              <a:buNone/>
            </a:pPr>
            <a:r>
              <a:rPr lang="en-US" sz="1600" smtClean="0"/>
              <a:t>      </a:t>
            </a:r>
          </a:p>
          <a:p>
            <a:pPr eaLnBrk="1" hangingPunct="1">
              <a:lnSpc>
                <a:spcPct val="80000"/>
              </a:lnSpc>
              <a:buFont typeface="Wingdings 2" pitchFamily="18" charset="2"/>
              <a:buNone/>
            </a:pPr>
            <a:r>
              <a:rPr lang="en-US" sz="1600" smtClean="0"/>
              <a:t>	 </a:t>
            </a:r>
            <a:r>
              <a:rPr lang="en-US" sz="1600" b="1" smtClean="0"/>
              <a:t>Example</a:t>
            </a:r>
            <a:endParaRPr lang="en-US" sz="1600" smtClean="0"/>
          </a:p>
          <a:p>
            <a:pPr eaLnBrk="1" hangingPunct="1">
              <a:lnSpc>
                <a:spcPct val="80000"/>
              </a:lnSpc>
            </a:pPr>
            <a:r>
              <a:rPr lang="en-US" sz="2400" smtClean="0"/>
              <a:t>Humans: 46 chromosomes</a:t>
            </a:r>
          </a:p>
          <a:p>
            <a:pPr eaLnBrk="1" hangingPunct="1">
              <a:lnSpc>
                <a:spcPct val="80000"/>
              </a:lnSpc>
            </a:pPr>
            <a:r>
              <a:rPr lang="en-US" sz="2400" smtClean="0"/>
              <a:t>After S phase the cell has 92 chromosomes </a:t>
            </a:r>
          </a:p>
          <a:p>
            <a:pPr eaLnBrk="1" hangingPunct="1">
              <a:lnSpc>
                <a:spcPct val="80000"/>
              </a:lnSpc>
              <a:buFont typeface="Wingdings 2" pitchFamily="18" charset="2"/>
              <a:buNone/>
            </a:pPr>
            <a:r>
              <a:rPr lang="en-US" sz="2400" smtClean="0"/>
              <a:t>    – mitosis divides them precisely</a:t>
            </a:r>
          </a:p>
          <a:p>
            <a:pPr eaLnBrk="1" hangingPunct="1">
              <a:lnSpc>
                <a:spcPct val="80000"/>
              </a:lnSpc>
              <a:buFont typeface="Wingdings 2" pitchFamily="18" charset="2"/>
              <a:buNone/>
            </a:pPr>
            <a:r>
              <a:rPr lang="en-US" sz="2400" smtClean="0"/>
              <a:t>       so that each cell has 46</a:t>
            </a:r>
          </a:p>
        </p:txBody>
      </p:sp>
      <p:pic>
        <p:nvPicPr>
          <p:cNvPr id="38917" name="Picture 8" descr="cell_division_2"/>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627063" y="3763963"/>
            <a:ext cx="2397125" cy="2187575"/>
          </a:xfrm>
          <a:noFill/>
        </p:spPr>
      </p:pic>
      <p:sp>
        <p:nvSpPr>
          <p:cNvPr id="38918" name="Text Box 6"/>
          <p:cNvSpPr txBox="1">
            <a:spLocks noChangeArrowheads="1"/>
          </p:cNvSpPr>
          <p:nvPr/>
        </p:nvSpPr>
        <p:spPr bwMode="auto">
          <a:xfrm>
            <a:off x="533400" y="5791200"/>
            <a:ext cx="16192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        92 </a:t>
            </a:r>
          </a:p>
          <a:p>
            <a:r>
              <a:rPr lang="en-US" sz="1200"/>
              <a:t>     chromosomes</a:t>
            </a:r>
          </a:p>
        </p:txBody>
      </p:sp>
      <p:sp>
        <p:nvSpPr>
          <p:cNvPr id="38919" name="Text Box 7"/>
          <p:cNvSpPr txBox="1">
            <a:spLocks noChangeArrowheads="1"/>
          </p:cNvSpPr>
          <p:nvPr/>
        </p:nvSpPr>
        <p:spPr bwMode="auto">
          <a:xfrm>
            <a:off x="2133600" y="6019800"/>
            <a:ext cx="11382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46</a:t>
            </a:r>
          </a:p>
          <a:p>
            <a:r>
              <a:rPr lang="en-US" sz="1200"/>
              <a:t>chromosomes</a:t>
            </a:r>
          </a:p>
        </p:txBody>
      </p:sp>
      <p:sp>
        <p:nvSpPr>
          <p:cNvPr id="38920" name="Text Box 8"/>
          <p:cNvSpPr txBox="1">
            <a:spLocks noChangeArrowheads="1"/>
          </p:cNvSpPr>
          <p:nvPr/>
        </p:nvSpPr>
        <p:spPr bwMode="auto">
          <a:xfrm>
            <a:off x="2057400" y="3276600"/>
            <a:ext cx="1138238"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46</a:t>
            </a:r>
          </a:p>
          <a:p>
            <a:r>
              <a:rPr lang="en-US" sz="1200"/>
              <a:t>chromosomes</a:t>
            </a:r>
          </a:p>
          <a:p>
            <a:endParaRPr lang="en-US" sz="1200"/>
          </a:p>
        </p:txBody>
      </p:sp>
    </p:spTree>
    <p:custDataLst>
      <p:tags r:id="rId1"/>
    </p:custDataLst>
    <p:extLst>
      <p:ext uri="{BB962C8B-B14F-4D97-AF65-F5344CB8AC3E}">
        <p14:creationId xmlns:p14="http://schemas.microsoft.com/office/powerpoint/2010/main" val="2685436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animEffect transition="in" filter="blinds(horizontal)">
                                      <p:cBhvr>
                                        <p:cTn id="7" dur="500"/>
                                        <p:tgtEl>
                                          <p:spTgt spid="20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54">
                                            <p:txEl>
                                              <p:pRg st="1" end="1"/>
                                            </p:txEl>
                                          </p:spTgt>
                                        </p:tgtEl>
                                        <p:attrNameLst>
                                          <p:attrName>style.visibility</p:attrName>
                                        </p:attrNameLst>
                                      </p:cBhvr>
                                      <p:to>
                                        <p:strVal val="visible"/>
                                      </p:to>
                                    </p:set>
                                    <p:animEffect transition="in" filter="blinds(horizontal)">
                                      <p:cBhvr>
                                        <p:cTn id="12" dur="500"/>
                                        <p:tgtEl>
                                          <p:spTgt spid="2054">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054">
                                            <p:txEl>
                                              <p:pRg st="2" end="2"/>
                                            </p:txEl>
                                          </p:spTgt>
                                        </p:tgtEl>
                                        <p:attrNameLst>
                                          <p:attrName>style.visibility</p:attrName>
                                        </p:attrNameLst>
                                      </p:cBhvr>
                                      <p:to>
                                        <p:strVal val="visible"/>
                                      </p:to>
                                    </p:set>
                                    <p:animEffect transition="in" filter="blinds(horizontal)">
                                      <p:cBhvr>
                                        <p:cTn id="15" dur="500"/>
                                        <p:tgtEl>
                                          <p:spTgt spid="2054">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054">
                                            <p:txEl>
                                              <p:pRg st="3" end="3"/>
                                            </p:txEl>
                                          </p:spTgt>
                                        </p:tgtEl>
                                        <p:attrNameLst>
                                          <p:attrName>style.visibility</p:attrName>
                                        </p:attrNameLst>
                                      </p:cBhvr>
                                      <p:to>
                                        <p:strVal val="visible"/>
                                      </p:to>
                                    </p:set>
                                    <p:animEffect transition="in" filter="blinds(horizontal)">
                                      <p:cBhvr>
                                        <p:cTn id="18" dur="500"/>
                                        <p:tgtEl>
                                          <p:spTgt spid="2054">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054">
                                            <p:txEl>
                                              <p:pRg st="4" end="4"/>
                                            </p:txEl>
                                          </p:spTgt>
                                        </p:tgtEl>
                                        <p:attrNameLst>
                                          <p:attrName>style.visibility</p:attrName>
                                        </p:attrNameLst>
                                      </p:cBhvr>
                                      <p:to>
                                        <p:strVal val="visible"/>
                                      </p:to>
                                    </p:set>
                                    <p:animEffect transition="in" filter="blinds(horizontal)">
                                      <p:cBhvr>
                                        <p:cTn id="23" dur="500"/>
                                        <p:tgtEl>
                                          <p:spTgt spid="2054">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054">
                                            <p:txEl>
                                              <p:pRg st="5" end="5"/>
                                            </p:txEl>
                                          </p:spTgt>
                                        </p:tgtEl>
                                        <p:attrNameLst>
                                          <p:attrName>style.visibility</p:attrName>
                                        </p:attrNameLst>
                                      </p:cBhvr>
                                      <p:to>
                                        <p:strVal val="visible"/>
                                      </p:to>
                                    </p:set>
                                    <p:animEffect transition="in" filter="blinds(horizontal)">
                                      <p:cBhvr>
                                        <p:cTn id="26" dur="500"/>
                                        <p:tgtEl>
                                          <p:spTgt spid="2054">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054">
                                            <p:txEl>
                                              <p:pRg st="6" end="6"/>
                                            </p:txEl>
                                          </p:spTgt>
                                        </p:tgtEl>
                                        <p:attrNameLst>
                                          <p:attrName>style.visibility</p:attrName>
                                        </p:attrNameLst>
                                      </p:cBhvr>
                                      <p:to>
                                        <p:strVal val="visible"/>
                                      </p:to>
                                    </p:set>
                                    <p:animEffect transition="in" filter="blinds(horizontal)">
                                      <p:cBhvr>
                                        <p:cTn id="29" dur="500"/>
                                        <p:tgtEl>
                                          <p:spTgt spid="2054">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2054">
                                            <p:txEl>
                                              <p:pRg st="8" end="8"/>
                                            </p:txEl>
                                          </p:spTgt>
                                        </p:tgtEl>
                                        <p:attrNameLst>
                                          <p:attrName>style.visibility</p:attrName>
                                        </p:attrNameLst>
                                      </p:cBhvr>
                                      <p:to>
                                        <p:strVal val="visible"/>
                                      </p:to>
                                    </p:set>
                                    <p:animEffect transition="in" filter="blinds(horizontal)">
                                      <p:cBhvr>
                                        <p:cTn id="34" dur="500"/>
                                        <p:tgtEl>
                                          <p:spTgt spid="2054">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054">
                                            <p:txEl>
                                              <p:pRg st="9" end="9"/>
                                            </p:txEl>
                                          </p:spTgt>
                                        </p:tgtEl>
                                        <p:attrNameLst>
                                          <p:attrName>style.visibility</p:attrName>
                                        </p:attrNameLst>
                                      </p:cBhvr>
                                      <p:to>
                                        <p:strVal val="visible"/>
                                      </p:to>
                                    </p:set>
                                    <p:animEffect transition="in" filter="blinds(horizontal)">
                                      <p:cBhvr>
                                        <p:cTn id="37" dur="500"/>
                                        <p:tgtEl>
                                          <p:spTgt spid="2054">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054">
                                            <p:txEl>
                                              <p:pRg st="10" end="10"/>
                                            </p:txEl>
                                          </p:spTgt>
                                        </p:tgtEl>
                                        <p:attrNameLst>
                                          <p:attrName>style.visibility</p:attrName>
                                        </p:attrNameLst>
                                      </p:cBhvr>
                                      <p:to>
                                        <p:strVal val="visible"/>
                                      </p:to>
                                    </p:set>
                                    <p:animEffect transition="in" filter="blinds(horizontal)">
                                      <p:cBhvr>
                                        <p:cTn id="42" dur="500"/>
                                        <p:tgtEl>
                                          <p:spTgt spid="2054">
                                            <p:txEl>
                                              <p:pRg st="10" end="10"/>
                                            </p:txEl>
                                          </p:spTgt>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8918"/>
                                        </p:tgtEl>
                                        <p:attrNameLst>
                                          <p:attrName>style.visibility</p:attrName>
                                        </p:attrNameLst>
                                      </p:cBhvr>
                                      <p:to>
                                        <p:strVal val="visible"/>
                                      </p:to>
                                    </p:set>
                                    <p:animEffect transition="in" filter="blinds(horizontal)">
                                      <p:cBhvr>
                                        <p:cTn id="45" dur="500"/>
                                        <p:tgtEl>
                                          <p:spTgt spid="3891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2054">
                                            <p:txEl>
                                              <p:pRg st="11" end="11"/>
                                            </p:txEl>
                                          </p:spTgt>
                                        </p:tgtEl>
                                        <p:attrNameLst>
                                          <p:attrName>style.visibility</p:attrName>
                                        </p:attrNameLst>
                                      </p:cBhvr>
                                      <p:to>
                                        <p:strVal val="visible"/>
                                      </p:to>
                                    </p:set>
                                    <p:animEffect transition="in" filter="blinds(horizontal)">
                                      <p:cBhvr>
                                        <p:cTn id="50" dur="500"/>
                                        <p:tgtEl>
                                          <p:spTgt spid="2054">
                                            <p:txEl>
                                              <p:pRg st="11" end="11"/>
                                            </p:txEl>
                                          </p:spTgt>
                                        </p:tgtEl>
                                      </p:cBhvr>
                                    </p:animEffect>
                                  </p:childTnLst>
                                </p:cTn>
                              </p:par>
                              <p:par>
                                <p:cTn id="51" presetID="3" presetClass="entr" presetSubtype="10" fill="hold" nodeType="withEffect">
                                  <p:stCondLst>
                                    <p:cond delay="0"/>
                                  </p:stCondLst>
                                  <p:childTnLst>
                                    <p:set>
                                      <p:cBhvr>
                                        <p:cTn id="52" dur="1" fill="hold">
                                          <p:stCondLst>
                                            <p:cond delay="0"/>
                                          </p:stCondLst>
                                        </p:cTn>
                                        <p:tgtEl>
                                          <p:spTgt spid="2054">
                                            <p:txEl>
                                              <p:pRg st="12" end="12"/>
                                            </p:txEl>
                                          </p:spTgt>
                                        </p:tgtEl>
                                        <p:attrNameLst>
                                          <p:attrName>style.visibility</p:attrName>
                                        </p:attrNameLst>
                                      </p:cBhvr>
                                      <p:to>
                                        <p:strVal val="visible"/>
                                      </p:to>
                                    </p:set>
                                    <p:animEffect transition="in" filter="blinds(horizontal)">
                                      <p:cBhvr>
                                        <p:cTn id="53" dur="500"/>
                                        <p:tgtEl>
                                          <p:spTgt spid="2054">
                                            <p:txEl>
                                              <p:pRg st="12" end="12"/>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8919"/>
                                        </p:tgtEl>
                                        <p:attrNameLst>
                                          <p:attrName>style.visibility</p:attrName>
                                        </p:attrNameLst>
                                      </p:cBhvr>
                                      <p:to>
                                        <p:strVal val="visible"/>
                                      </p:to>
                                    </p:set>
                                    <p:animEffect transition="in" filter="blinds(horizontal)">
                                      <p:cBhvr>
                                        <p:cTn id="56" dur="500"/>
                                        <p:tgtEl>
                                          <p:spTgt spid="38919"/>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8920"/>
                                        </p:tgtEl>
                                        <p:attrNameLst>
                                          <p:attrName>style.visibility</p:attrName>
                                        </p:attrNameLst>
                                      </p:cBhvr>
                                      <p:to>
                                        <p:strVal val="visible"/>
                                      </p:to>
                                    </p:set>
                                    <p:animEffect transition="in" filter="blinds(horizontal)">
                                      <p:cBhvr>
                                        <p:cTn id="59" dur="500"/>
                                        <p:tgtEl>
                                          <p:spTgt spid="3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p:bldP spid="38919" grpId="0"/>
      <p:bldP spid="3892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6" descr="chromosome_packaging"/>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581400" y="1143000"/>
            <a:ext cx="5416582" cy="5562600"/>
          </a:xfrm>
          <a:noFill/>
        </p:spPr>
      </p:pic>
      <p:sp>
        <p:nvSpPr>
          <p:cNvPr id="39938"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en-US" cap="none" smtClean="0">
                <a:effectLst/>
              </a:rPr>
              <a:t>Chromosomes</a:t>
            </a:r>
          </a:p>
        </p:txBody>
      </p:sp>
      <p:sp>
        <p:nvSpPr>
          <p:cNvPr id="6147" name="Rectangle 3"/>
          <p:cNvSpPr>
            <a:spLocks noGrp="1" noChangeArrowheads="1"/>
          </p:cNvSpPr>
          <p:nvPr>
            <p:ph type="body" sz="half" idx="4294967295"/>
          </p:nvPr>
        </p:nvSpPr>
        <p:spPr>
          <a:xfrm>
            <a:off x="304800" y="1554163"/>
            <a:ext cx="3352800" cy="4525962"/>
          </a:xfrm>
        </p:spPr>
        <p:txBody>
          <a:bodyPr/>
          <a:lstStyle/>
          <a:p>
            <a:pPr eaLnBrk="1" hangingPunct="1"/>
            <a:r>
              <a:rPr lang="en-US" sz="2400" dirty="0" smtClean="0"/>
              <a:t>The essential part of a chromosome is a single very long strand of DNA</a:t>
            </a:r>
          </a:p>
          <a:p>
            <a:pPr eaLnBrk="1" hangingPunct="1"/>
            <a:endParaRPr lang="en-US" sz="2400" dirty="0" smtClean="0"/>
          </a:p>
          <a:p>
            <a:pPr eaLnBrk="1" hangingPunct="1"/>
            <a:r>
              <a:rPr lang="en-US" sz="2400" dirty="0" smtClean="0"/>
              <a:t>The DNA is supported and neatly packaged by proteins bound to it.  </a:t>
            </a:r>
            <a:r>
              <a:rPr lang="en-US" sz="2400" dirty="0" smtClean="0">
                <a:solidFill>
                  <a:srgbClr val="FF0000"/>
                </a:solidFill>
              </a:rPr>
              <a:t>(histones)</a:t>
            </a:r>
          </a:p>
        </p:txBody>
      </p:sp>
      <p:sp>
        <p:nvSpPr>
          <p:cNvPr id="39941" name="Content Placeholder 5"/>
          <p:cNvSpPr>
            <a:spLocks noGrp="1"/>
          </p:cNvSpPr>
          <p:nvPr>
            <p:ph sz="quarter" idx="4294967295"/>
          </p:nvPr>
        </p:nvSpPr>
        <p:spPr>
          <a:xfrm>
            <a:off x="3657601" y="3535363"/>
            <a:ext cx="5334000" cy="3322637"/>
          </a:xfrm>
        </p:spPr>
        <p:txBody>
          <a:bodyPr/>
          <a:lstStyle/>
          <a:p>
            <a:endParaRPr lang="en-US" dirty="0" smtClean="0"/>
          </a:p>
        </p:txBody>
      </p:sp>
    </p:spTree>
    <p:custDataLst>
      <p:tags r:id="rId1"/>
    </p:custDataLst>
    <p:extLst>
      <p:ext uri="{BB962C8B-B14F-4D97-AF65-F5344CB8AC3E}">
        <p14:creationId xmlns:p14="http://schemas.microsoft.com/office/powerpoint/2010/main" val="921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blinds(horizontal)">
                                      <p:cBhvr>
                                        <p:cTn id="7" dur="500"/>
                                        <p:tgtEl>
                                          <p:spTgt spid="6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47">
                                            <p:txEl>
                                              <p:pRg st="2" end="2"/>
                                            </p:txEl>
                                          </p:spTgt>
                                        </p:tgtEl>
                                        <p:attrNameLst>
                                          <p:attrName>style.visibility</p:attrName>
                                        </p:attrNameLst>
                                      </p:cBhvr>
                                      <p:to>
                                        <p:strVal val="visible"/>
                                      </p:to>
                                    </p:set>
                                    <p:animEffect transition="in" filter="blinds(horizontal)">
                                      <p:cBhvr>
                                        <p:cTn id="12"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bwMode="auto">
          <a:xfrm>
            <a:off x="304800" y="457200"/>
            <a:ext cx="86868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cap="none" smtClean="0">
                <a:effectLst/>
              </a:rPr>
              <a:t>DNA has 2 Distinct Forms</a:t>
            </a:r>
          </a:p>
        </p:txBody>
      </p:sp>
      <p:sp>
        <p:nvSpPr>
          <p:cNvPr id="40963" name="Rectangle 3"/>
          <p:cNvSpPr>
            <a:spLocks noGrp="1"/>
          </p:cNvSpPr>
          <p:nvPr>
            <p:ph type="body" sz="half" idx="1"/>
          </p:nvPr>
        </p:nvSpPr>
        <p:spPr>
          <a:xfrm>
            <a:off x="304800" y="1554163"/>
            <a:ext cx="4262438" cy="4525962"/>
          </a:xfrm>
        </p:spPr>
        <p:txBody>
          <a:bodyPr/>
          <a:lstStyle/>
          <a:p>
            <a:r>
              <a:rPr lang="en-US" sz="2400" smtClean="0"/>
              <a:t>During interphase the</a:t>
            </a:r>
          </a:p>
          <a:p>
            <a:pPr>
              <a:buFont typeface="Wingdings 2" pitchFamily="18" charset="2"/>
              <a:buNone/>
            </a:pPr>
            <a:r>
              <a:rPr lang="en-US" sz="2400" smtClean="0"/>
              <a:t>    DNA is uncoiled and </a:t>
            </a:r>
          </a:p>
          <a:p>
            <a:pPr>
              <a:buFont typeface="Wingdings 2" pitchFamily="18" charset="2"/>
              <a:buNone/>
            </a:pPr>
            <a:r>
              <a:rPr lang="en-US" sz="2400" smtClean="0"/>
              <a:t>    referred to as </a:t>
            </a:r>
            <a:r>
              <a:rPr lang="en-US" sz="2400" smtClean="0">
                <a:solidFill>
                  <a:srgbClr val="FF0000"/>
                </a:solidFill>
              </a:rPr>
              <a:t>chromatin</a:t>
            </a:r>
          </a:p>
          <a:p>
            <a:pPr>
              <a:buFont typeface="Wingdings 2" pitchFamily="18" charset="2"/>
              <a:buNone/>
            </a:pPr>
            <a:endParaRPr lang="en-US" sz="2400" smtClean="0">
              <a:solidFill>
                <a:srgbClr val="FF0000"/>
              </a:solidFill>
            </a:endParaRPr>
          </a:p>
          <a:p>
            <a:r>
              <a:rPr lang="en-US" sz="2400" smtClean="0"/>
              <a:t>During mitosis, the DNA</a:t>
            </a:r>
          </a:p>
          <a:p>
            <a:pPr>
              <a:buFont typeface="Wingdings 2" pitchFamily="18" charset="2"/>
              <a:buNone/>
            </a:pPr>
            <a:r>
              <a:rPr lang="en-US" sz="2400" smtClean="0"/>
              <a:t>    undergoes supercoiling</a:t>
            </a:r>
          </a:p>
          <a:p>
            <a:pPr>
              <a:buFont typeface="Wingdings 2" pitchFamily="18" charset="2"/>
              <a:buNone/>
            </a:pPr>
            <a:r>
              <a:rPr lang="en-US" sz="2400" smtClean="0"/>
              <a:t>    and becomes the tightly</a:t>
            </a:r>
          </a:p>
          <a:p>
            <a:pPr>
              <a:buFont typeface="Wingdings 2" pitchFamily="18" charset="2"/>
              <a:buNone/>
            </a:pPr>
            <a:r>
              <a:rPr lang="en-US" sz="2400" smtClean="0"/>
              <a:t>    packed </a:t>
            </a:r>
            <a:r>
              <a:rPr lang="en-US" sz="2400" b="1" smtClean="0"/>
              <a:t>X</a:t>
            </a:r>
            <a:r>
              <a:rPr lang="en-US" sz="2400" smtClean="0"/>
              <a:t> shaped structures we call </a:t>
            </a:r>
            <a:r>
              <a:rPr lang="en-US" sz="2400" smtClean="0">
                <a:solidFill>
                  <a:srgbClr val="FF0000"/>
                </a:solidFill>
              </a:rPr>
              <a:t>chromosomes</a:t>
            </a:r>
          </a:p>
          <a:p>
            <a:pPr>
              <a:buFont typeface="Wingdings 2" pitchFamily="18" charset="2"/>
              <a:buNone/>
            </a:pPr>
            <a:r>
              <a:rPr lang="en-US" sz="2400" smtClean="0">
                <a:solidFill>
                  <a:srgbClr val="FF0000"/>
                </a:solidFill>
              </a:rPr>
              <a:t>   </a:t>
            </a:r>
          </a:p>
        </p:txBody>
      </p:sp>
      <p:sp>
        <p:nvSpPr>
          <p:cNvPr id="40964" name="Rectangle 4"/>
          <p:cNvSpPr>
            <a:spLocks noGrp="1"/>
          </p:cNvSpPr>
          <p:nvPr>
            <p:ph type="body" sz="half" idx="2"/>
          </p:nvPr>
        </p:nvSpPr>
        <p:spPr>
          <a:xfrm>
            <a:off x="4729163" y="1554163"/>
            <a:ext cx="4262437" cy="4525962"/>
          </a:xfrm>
        </p:spPr>
        <p:txBody>
          <a:bodyPr/>
          <a:lstStyle/>
          <a:p>
            <a:endParaRPr lang="en-US" smtClean="0"/>
          </a:p>
        </p:txBody>
      </p:sp>
      <p:pic>
        <p:nvPicPr>
          <p:cNvPr id="40965" name="Picture 5" descr="whitefish_mitosis_prophase_metaphase_anaphaseX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038600"/>
            <a:ext cx="33528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descr="whitefish_mitosis_interphase_X_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95400"/>
            <a:ext cx="33528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399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blinds(horizontal)">
                                      <p:cBhvr>
                                        <p:cTn id="7" dur="500"/>
                                        <p:tgtEl>
                                          <p:spTgt spid="4096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963">
                                            <p:txEl>
                                              <p:pRg st="1" end="1"/>
                                            </p:txEl>
                                          </p:spTgt>
                                        </p:tgtEl>
                                        <p:attrNameLst>
                                          <p:attrName>style.visibility</p:attrName>
                                        </p:attrNameLst>
                                      </p:cBhvr>
                                      <p:to>
                                        <p:strVal val="visible"/>
                                      </p:to>
                                    </p:set>
                                    <p:animEffect transition="in" filter="blinds(horizontal)">
                                      <p:cBhvr>
                                        <p:cTn id="10" dur="500"/>
                                        <p:tgtEl>
                                          <p:spTgt spid="4096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animEffect transition="in" filter="blinds(horizontal)">
                                      <p:cBhvr>
                                        <p:cTn id="13" dur="500"/>
                                        <p:tgtEl>
                                          <p:spTgt spid="4096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0963">
                                            <p:txEl>
                                              <p:pRg st="4" end="4"/>
                                            </p:txEl>
                                          </p:spTgt>
                                        </p:tgtEl>
                                        <p:attrNameLst>
                                          <p:attrName>style.visibility</p:attrName>
                                        </p:attrNameLst>
                                      </p:cBhvr>
                                      <p:to>
                                        <p:strVal val="visible"/>
                                      </p:to>
                                    </p:set>
                                    <p:animEffect transition="in" filter="blinds(horizontal)">
                                      <p:cBhvr>
                                        <p:cTn id="18" dur="500"/>
                                        <p:tgtEl>
                                          <p:spTgt spid="4096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963">
                                            <p:txEl>
                                              <p:pRg st="5" end="5"/>
                                            </p:txEl>
                                          </p:spTgt>
                                        </p:tgtEl>
                                        <p:attrNameLst>
                                          <p:attrName>style.visibility</p:attrName>
                                        </p:attrNameLst>
                                      </p:cBhvr>
                                      <p:to>
                                        <p:strVal val="visible"/>
                                      </p:to>
                                    </p:set>
                                    <p:animEffect transition="in" filter="blinds(horizontal)">
                                      <p:cBhvr>
                                        <p:cTn id="21" dur="500"/>
                                        <p:tgtEl>
                                          <p:spTgt spid="4096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0963">
                                            <p:txEl>
                                              <p:pRg st="6" end="6"/>
                                            </p:txEl>
                                          </p:spTgt>
                                        </p:tgtEl>
                                        <p:attrNameLst>
                                          <p:attrName>style.visibility</p:attrName>
                                        </p:attrNameLst>
                                      </p:cBhvr>
                                      <p:to>
                                        <p:strVal val="visible"/>
                                      </p:to>
                                    </p:set>
                                    <p:animEffect transition="in" filter="blinds(horizontal)">
                                      <p:cBhvr>
                                        <p:cTn id="24" dur="500"/>
                                        <p:tgtEl>
                                          <p:spTgt spid="4096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40963">
                                            <p:txEl>
                                              <p:pRg st="7" end="7"/>
                                            </p:txEl>
                                          </p:spTgt>
                                        </p:tgtEl>
                                        <p:attrNameLst>
                                          <p:attrName>style.visibility</p:attrName>
                                        </p:attrNameLst>
                                      </p:cBhvr>
                                      <p:to>
                                        <p:strVal val="visible"/>
                                      </p:to>
                                    </p:set>
                                    <p:animEffect transition="in" filter="blinds(horizontal)">
                                      <p:cBhvr>
                                        <p:cTn id="27" dur="500"/>
                                        <p:tgtEl>
                                          <p:spTgt spid="409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
          <p:cNvSpPr>
            <a:spLocks noGrp="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cap="none" smtClean="0">
                <a:effectLst/>
              </a:rPr>
              <a:t>Chromosomes continued</a:t>
            </a:r>
          </a:p>
        </p:txBody>
      </p:sp>
      <p:sp>
        <p:nvSpPr>
          <p:cNvPr id="7" name="Content Placeholder 6"/>
          <p:cNvSpPr>
            <a:spLocks noGrp="1"/>
          </p:cNvSpPr>
          <p:nvPr>
            <p:ph sz="half" idx="4294967295"/>
          </p:nvPr>
        </p:nvSpPr>
        <p:spPr>
          <a:xfrm>
            <a:off x="304800" y="1554163"/>
            <a:ext cx="4986338" cy="4525962"/>
          </a:xfrm>
        </p:spPr>
        <p:txBody>
          <a:bodyPr/>
          <a:lstStyle/>
          <a:p>
            <a:pPr marL="169863" indent="-169863" eaLnBrk="1" hangingPunct="1">
              <a:lnSpc>
                <a:spcPct val="80000"/>
              </a:lnSpc>
              <a:buFontTx/>
              <a:buNone/>
            </a:pPr>
            <a:endParaRPr lang="en-US" sz="2800" smtClean="0"/>
          </a:p>
          <a:p>
            <a:pPr marL="169863" indent="-169863"/>
            <a:r>
              <a:rPr lang="en-US" sz="2800" smtClean="0"/>
              <a:t>Each chromosome has a central constricted region called a </a:t>
            </a:r>
            <a:r>
              <a:rPr lang="en-US" sz="2800" u="sng" smtClean="0">
                <a:solidFill>
                  <a:srgbClr val="FF0000"/>
                </a:solidFill>
              </a:rPr>
              <a:t>centromere</a:t>
            </a:r>
            <a:r>
              <a:rPr lang="en-US" sz="2800" smtClean="0"/>
              <a:t> that serves as an attachment point for the machinery of mitosis.</a:t>
            </a:r>
          </a:p>
          <a:p>
            <a:pPr marL="169863" indent="-169863">
              <a:buFont typeface="Wingdings 2" pitchFamily="18" charset="2"/>
              <a:buNone/>
            </a:pPr>
            <a:r>
              <a:rPr lang="en-US" sz="2800" smtClean="0"/>
              <a:t> </a:t>
            </a:r>
          </a:p>
        </p:txBody>
      </p:sp>
      <p:pic>
        <p:nvPicPr>
          <p:cNvPr id="9" name="Picture 4" descr="chromos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4267200"/>
            <a:ext cx="2362200"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2" descr="C:\Users\Tom\Pictures\chromat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600200"/>
            <a:ext cx="340995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804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27650"/>
                                        </p:tgtEl>
                                      </p:cBhvr>
                                    </p:animEffect>
                                    <p:set>
                                      <p:cBhvr>
                                        <p:cTn id="12" dur="1" fill="hold">
                                          <p:stCondLst>
                                            <p:cond delay="499"/>
                                          </p:stCondLst>
                                        </p:cTn>
                                        <p:tgtEl>
                                          <p:spTgt spid="27650"/>
                                        </p:tgtEl>
                                        <p:attrNameLst>
                                          <p:attrName>style.visibility</p:attrName>
                                        </p:attrNameLst>
                                      </p:cBhvr>
                                      <p:to>
                                        <p:strVal val="hidden"/>
                                      </p:to>
                                    </p:set>
                                  </p:childTnLst>
                                </p:cTn>
                              </p:par>
                              <p:par>
                                <p:cTn id="13" presetID="3" presetClass="exit" presetSubtype="10" fill="hold" nodeType="withEffect">
                                  <p:stCondLst>
                                    <p:cond delay="0"/>
                                  </p:stCondLst>
                                  <p:childTnLst>
                                    <p:animEffect transition="out" filter="blinds(horizontal)">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en-US" cap="none" smtClean="0">
                <a:effectLst/>
              </a:rPr>
              <a:t>More Chromosomes</a:t>
            </a:r>
          </a:p>
        </p:txBody>
      </p:sp>
      <p:sp>
        <p:nvSpPr>
          <p:cNvPr id="9219" name="Rectangle 3"/>
          <p:cNvSpPr>
            <a:spLocks noGrp="1" noChangeArrowheads="1"/>
          </p:cNvSpPr>
          <p:nvPr>
            <p:ph type="body" sz="half" idx="4294967295"/>
          </p:nvPr>
        </p:nvSpPr>
        <p:spPr>
          <a:xfrm>
            <a:off x="457200" y="1600200"/>
            <a:ext cx="4343400" cy="4953000"/>
          </a:xfrm>
        </p:spPr>
        <p:txBody>
          <a:bodyPr/>
          <a:lstStyle/>
          <a:p>
            <a:pPr eaLnBrk="1" hangingPunct="1">
              <a:lnSpc>
                <a:spcPct val="80000"/>
              </a:lnSpc>
            </a:pPr>
            <a:r>
              <a:rPr lang="en-US" sz="2400" smtClean="0"/>
              <a:t>chromosomes consist of 2</a:t>
            </a:r>
          </a:p>
          <a:p>
            <a:pPr eaLnBrk="1" hangingPunct="1">
              <a:lnSpc>
                <a:spcPct val="80000"/>
              </a:lnSpc>
              <a:buFont typeface="Wingdings 2" pitchFamily="18" charset="2"/>
              <a:buNone/>
            </a:pPr>
            <a:r>
              <a:rPr lang="en-US" sz="2400" smtClean="0"/>
              <a:t>    identical DNA molecules</a:t>
            </a:r>
          </a:p>
          <a:p>
            <a:pPr eaLnBrk="1" hangingPunct="1">
              <a:lnSpc>
                <a:spcPct val="80000"/>
              </a:lnSpc>
              <a:buFont typeface="Wingdings 2" pitchFamily="18" charset="2"/>
              <a:buNone/>
            </a:pPr>
            <a:r>
              <a:rPr lang="en-US" sz="2400" smtClean="0"/>
              <a:t>    called </a:t>
            </a:r>
            <a:r>
              <a:rPr lang="en-US" sz="2400" smtClean="0">
                <a:solidFill>
                  <a:srgbClr val="FF0000"/>
                </a:solidFill>
              </a:rPr>
              <a:t>sister chromatids</a:t>
            </a:r>
            <a:r>
              <a:rPr lang="en-US" sz="2400" smtClean="0"/>
              <a:t>.</a:t>
            </a:r>
          </a:p>
          <a:p>
            <a:pPr eaLnBrk="1" hangingPunct="1">
              <a:lnSpc>
                <a:spcPct val="80000"/>
              </a:lnSpc>
              <a:buFont typeface="Wingdings 2" pitchFamily="18" charset="2"/>
              <a:buNone/>
            </a:pPr>
            <a:endParaRPr lang="en-US" sz="2400" smtClean="0"/>
          </a:p>
          <a:p>
            <a:pPr eaLnBrk="1" hangingPunct="1">
              <a:lnSpc>
                <a:spcPct val="80000"/>
              </a:lnSpc>
              <a:buFont typeface="Wingdings 2" pitchFamily="18" charset="2"/>
              <a:buNone/>
            </a:pPr>
            <a:r>
              <a:rPr lang="en-US" sz="2400" smtClean="0"/>
              <a:t>    - each chromatid is a copy </a:t>
            </a:r>
          </a:p>
          <a:p>
            <a:pPr eaLnBrk="1" hangingPunct="1">
              <a:lnSpc>
                <a:spcPct val="80000"/>
              </a:lnSpc>
              <a:buFont typeface="Wingdings 2" pitchFamily="18" charset="2"/>
              <a:buNone/>
            </a:pPr>
            <a:r>
              <a:rPr lang="en-US" sz="2400" smtClean="0"/>
              <a:t>      of a DNA molecule </a:t>
            </a:r>
          </a:p>
          <a:p>
            <a:pPr eaLnBrk="1" hangingPunct="1">
              <a:lnSpc>
                <a:spcPct val="80000"/>
              </a:lnSpc>
              <a:buFont typeface="Wingdings 2" pitchFamily="18" charset="2"/>
              <a:buNone/>
            </a:pPr>
            <a:r>
              <a:rPr lang="en-US" sz="2400" smtClean="0"/>
              <a:t>      produced by replication</a:t>
            </a:r>
          </a:p>
          <a:p>
            <a:pPr eaLnBrk="1" hangingPunct="1">
              <a:lnSpc>
                <a:spcPct val="80000"/>
              </a:lnSpc>
              <a:buFont typeface="Wingdings 2" pitchFamily="18" charset="2"/>
              <a:buNone/>
            </a:pPr>
            <a:endParaRPr lang="en-US" sz="2400" smtClean="0"/>
          </a:p>
          <a:p>
            <a:pPr eaLnBrk="1" hangingPunct="1">
              <a:lnSpc>
                <a:spcPct val="80000"/>
              </a:lnSpc>
              <a:buFont typeface="Wingdings 2" pitchFamily="18" charset="2"/>
              <a:buNone/>
            </a:pPr>
            <a:r>
              <a:rPr lang="en-US" sz="2400" smtClean="0"/>
              <a:t>    - the chromatids are held</a:t>
            </a:r>
          </a:p>
          <a:p>
            <a:pPr eaLnBrk="1" hangingPunct="1">
              <a:lnSpc>
                <a:spcPct val="80000"/>
              </a:lnSpc>
              <a:buFont typeface="Wingdings 2" pitchFamily="18" charset="2"/>
              <a:buNone/>
            </a:pPr>
            <a:r>
              <a:rPr lang="en-US" sz="2400" smtClean="0"/>
              <a:t>      together at the centromere</a:t>
            </a:r>
          </a:p>
          <a:p>
            <a:pPr eaLnBrk="1" hangingPunct="1">
              <a:lnSpc>
                <a:spcPct val="80000"/>
              </a:lnSpc>
            </a:pPr>
            <a:endParaRPr lang="en-US" sz="1800" b="1" smtClean="0"/>
          </a:p>
        </p:txBody>
      </p:sp>
      <p:pic>
        <p:nvPicPr>
          <p:cNvPr id="43012" name="Picture 4" descr="chromosome_vs_chromatid"/>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629400" y="1371600"/>
            <a:ext cx="2260600" cy="3276600"/>
          </a:xfrm>
          <a:noFill/>
        </p:spPr>
      </p:pic>
      <p:pic>
        <p:nvPicPr>
          <p:cNvPr id="43013" name="Picture 6" descr="homologues"/>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562600" y="5224463"/>
            <a:ext cx="2219325" cy="1633537"/>
          </a:xfrm>
          <a:noFill/>
        </p:spPr>
      </p:pic>
      <p:pic>
        <p:nvPicPr>
          <p:cNvPr id="43014" name="Picture 9" descr="repl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295400"/>
            <a:ext cx="18065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77790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0" dur="500"/>
                                        <p:tgtEl>
                                          <p:spTgt spid="921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3" dur="500"/>
                                        <p:tgtEl>
                                          <p:spTgt spid="921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9219">
                                            <p:txEl>
                                              <p:pRg st="4" end="4"/>
                                            </p:txEl>
                                          </p:spTgt>
                                        </p:tgtEl>
                                        <p:attrNameLst>
                                          <p:attrName>style.visibility</p:attrName>
                                        </p:attrNameLst>
                                      </p:cBhvr>
                                      <p:to>
                                        <p:strVal val="visible"/>
                                      </p:to>
                                    </p:set>
                                    <p:animEffect transition="in" filter="blinds(horizontal)">
                                      <p:cBhvr>
                                        <p:cTn id="18" dur="500"/>
                                        <p:tgtEl>
                                          <p:spTgt spid="921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9219">
                                            <p:txEl>
                                              <p:pRg st="5" end="5"/>
                                            </p:txEl>
                                          </p:spTgt>
                                        </p:tgtEl>
                                        <p:attrNameLst>
                                          <p:attrName>style.visibility</p:attrName>
                                        </p:attrNameLst>
                                      </p:cBhvr>
                                      <p:to>
                                        <p:strVal val="visible"/>
                                      </p:to>
                                    </p:set>
                                    <p:animEffect transition="in" filter="blinds(horizontal)">
                                      <p:cBhvr>
                                        <p:cTn id="21" dur="500"/>
                                        <p:tgtEl>
                                          <p:spTgt spid="921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9219">
                                            <p:txEl>
                                              <p:pRg st="6" end="6"/>
                                            </p:txEl>
                                          </p:spTgt>
                                        </p:tgtEl>
                                        <p:attrNameLst>
                                          <p:attrName>style.visibility</p:attrName>
                                        </p:attrNameLst>
                                      </p:cBhvr>
                                      <p:to>
                                        <p:strVal val="visible"/>
                                      </p:to>
                                    </p:set>
                                    <p:animEffect transition="in" filter="blinds(horizontal)">
                                      <p:cBhvr>
                                        <p:cTn id="24" dur="500"/>
                                        <p:tgtEl>
                                          <p:spTgt spid="9219">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219">
                                            <p:txEl>
                                              <p:pRg st="8" end="8"/>
                                            </p:txEl>
                                          </p:spTgt>
                                        </p:tgtEl>
                                        <p:attrNameLst>
                                          <p:attrName>style.visibility</p:attrName>
                                        </p:attrNameLst>
                                      </p:cBhvr>
                                      <p:to>
                                        <p:strVal val="visible"/>
                                      </p:to>
                                    </p:set>
                                    <p:animEffect transition="in" filter="blinds(horizontal)">
                                      <p:cBhvr>
                                        <p:cTn id="29" dur="500"/>
                                        <p:tgtEl>
                                          <p:spTgt spid="9219">
                                            <p:txEl>
                                              <p:pRg st="8" end="8"/>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9219">
                                            <p:txEl>
                                              <p:pRg st="9" end="9"/>
                                            </p:txEl>
                                          </p:spTgt>
                                        </p:tgtEl>
                                        <p:attrNameLst>
                                          <p:attrName>style.visibility</p:attrName>
                                        </p:attrNameLst>
                                      </p:cBhvr>
                                      <p:to>
                                        <p:strVal val="visible"/>
                                      </p:to>
                                    </p:set>
                                    <p:animEffect transition="in" filter="blinds(horizontal)">
                                      <p:cBhvr>
                                        <p:cTn id="32" dur="500"/>
                                        <p:tgtEl>
                                          <p:spTgt spid="92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en-US" cap="none" smtClean="0">
                <a:effectLst/>
              </a:rPr>
              <a:t>The Machinery of Mitosis</a:t>
            </a:r>
          </a:p>
        </p:txBody>
      </p:sp>
      <p:sp>
        <p:nvSpPr>
          <p:cNvPr id="45059" name="Rectangle 3"/>
          <p:cNvSpPr>
            <a:spLocks noGrp="1"/>
          </p:cNvSpPr>
          <p:nvPr>
            <p:ph type="body" idx="1"/>
          </p:nvPr>
        </p:nvSpPr>
        <p:spPr/>
        <p:txBody>
          <a:bodyPr/>
          <a:lstStyle/>
          <a:p>
            <a:r>
              <a:rPr lang="en-US" sz="2000" smtClean="0">
                <a:solidFill>
                  <a:srgbClr val="FF0000"/>
                </a:solidFill>
              </a:rPr>
              <a:t>Spindle fibers</a:t>
            </a:r>
            <a:r>
              <a:rPr lang="en-US" sz="2000" smtClean="0"/>
              <a:t> are a network of</a:t>
            </a:r>
          </a:p>
          <a:p>
            <a:pPr>
              <a:buFont typeface="Wingdings 2" pitchFamily="18" charset="2"/>
              <a:buNone/>
            </a:pPr>
            <a:r>
              <a:rPr lang="en-US" sz="2000" smtClean="0"/>
              <a:t>   microtubules that extend across </a:t>
            </a:r>
          </a:p>
          <a:p>
            <a:pPr>
              <a:buFont typeface="Wingdings 2" pitchFamily="18" charset="2"/>
              <a:buNone/>
            </a:pPr>
            <a:r>
              <a:rPr lang="en-US" sz="2000" smtClean="0"/>
              <a:t>    the cell.</a:t>
            </a:r>
          </a:p>
          <a:p>
            <a:pPr>
              <a:buFont typeface="Wingdings 2" pitchFamily="18" charset="2"/>
              <a:buNone/>
            </a:pPr>
            <a:r>
              <a:rPr lang="en-US" sz="2000" smtClean="0"/>
              <a:t>    - they provide a framework for the</a:t>
            </a:r>
          </a:p>
          <a:p>
            <a:pPr>
              <a:buFont typeface="Wingdings 2" pitchFamily="18" charset="2"/>
              <a:buNone/>
            </a:pPr>
            <a:r>
              <a:rPr lang="en-US" sz="2000" smtClean="0"/>
              <a:t>      chromosomes to move on.</a:t>
            </a:r>
          </a:p>
          <a:p>
            <a:pPr>
              <a:buFont typeface="Wingdings 2" pitchFamily="18" charset="2"/>
              <a:buNone/>
            </a:pPr>
            <a:r>
              <a:rPr lang="en-US" sz="2000" smtClean="0"/>
              <a:t>    - spindle attaches to the chromosome</a:t>
            </a:r>
          </a:p>
          <a:p>
            <a:pPr>
              <a:buFont typeface="Wingdings 2" pitchFamily="18" charset="2"/>
              <a:buNone/>
            </a:pPr>
            <a:r>
              <a:rPr lang="en-US" sz="2000" smtClean="0"/>
              <a:t>      at the centromere</a:t>
            </a:r>
          </a:p>
          <a:p>
            <a:r>
              <a:rPr lang="en-US" sz="2000" smtClean="0"/>
              <a:t>In animal cells, two structures called</a:t>
            </a:r>
          </a:p>
          <a:p>
            <a:pPr>
              <a:buFont typeface="Wingdings 2" pitchFamily="18" charset="2"/>
              <a:buNone/>
            </a:pPr>
            <a:r>
              <a:rPr lang="en-US" sz="2000" smtClean="0"/>
              <a:t>    the </a:t>
            </a:r>
            <a:r>
              <a:rPr lang="en-US" sz="2000" smtClean="0">
                <a:solidFill>
                  <a:srgbClr val="FF0000"/>
                </a:solidFill>
              </a:rPr>
              <a:t>centrosome </a:t>
            </a:r>
            <a:r>
              <a:rPr lang="en-US" sz="2000" smtClean="0"/>
              <a:t>anchor the ends of</a:t>
            </a:r>
          </a:p>
          <a:p>
            <a:pPr>
              <a:buFont typeface="Wingdings 2" pitchFamily="18" charset="2"/>
              <a:buNone/>
            </a:pPr>
            <a:r>
              <a:rPr lang="en-US" sz="2000" smtClean="0"/>
              <a:t>    the spindle</a:t>
            </a:r>
          </a:p>
          <a:p>
            <a:pPr>
              <a:buFont typeface="Wingdings 2" pitchFamily="18" charset="2"/>
              <a:buNone/>
            </a:pPr>
            <a:r>
              <a:rPr lang="en-US" sz="2000" smtClean="0"/>
              <a:t>    - centrosomes are made of 2 bundles 			        </a:t>
            </a:r>
          </a:p>
          <a:p>
            <a:pPr>
              <a:buFont typeface="Wingdings 2" pitchFamily="18" charset="2"/>
              <a:buNone/>
            </a:pPr>
            <a:r>
              <a:rPr lang="en-US" sz="2000" smtClean="0"/>
              <a:t>      of microtubules called the </a:t>
            </a:r>
            <a:r>
              <a:rPr lang="en-US" sz="2000" smtClean="0">
                <a:solidFill>
                  <a:srgbClr val="FF0000"/>
                </a:solidFill>
              </a:rPr>
              <a:t>centrioles</a:t>
            </a:r>
          </a:p>
          <a:p>
            <a:pPr>
              <a:buFont typeface="Wingdings 2" pitchFamily="18" charset="2"/>
              <a:buNone/>
            </a:pPr>
            <a:endParaRPr lang="en-US" sz="2400" smtClean="0"/>
          </a:p>
          <a:p>
            <a:pPr>
              <a:buFont typeface="Wingdings 2" pitchFamily="18" charset="2"/>
              <a:buNone/>
            </a:pPr>
            <a:endParaRPr lang="en-US" sz="2400" smtClean="0"/>
          </a:p>
        </p:txBody>
      </p:sp>
      <p:pic>
        <p:nvPicPr>
          <p:cNvPr id="45060" name="Picture 4" descr="SpindleFib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295400"/>
            <a:ext cx="4191000" cy="2198688"/>
          </a:xfrm>
          <a:prstGeom prst="rect">
            <a:avLst/>
          </a:prstGeom>
          <a:noFill/>
          <a:extLst>
            <a:ext uri="{909E8E84-426E-40DD-AFC4-6F175D3DCCD1}">
              <a14:hiddenFill xmlns:a14="http://schemas.microsoft.com/office/drawing/2010/main">
                <a:solidFill>
                  <a:srgbClr val="FFFFFF"/>
                </a:solidFill>
              </a14:hiddenFill>
            </a:ext>
          </a:extLst>
        </p:spPr>
      </p:pic>
      <p:pic>
        <p:nvPicPr>
          <p:cNvPr id="45061" name="Picture 5" descr="168801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810000"/>
            <a:ext cx="332422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872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linds(horizontal)">
                                      <p:cBhvr>
                                        <p:cTn id="7" dur="500"/>
                                        <p:tgtEl>
                                          <p:spTgt spid="4505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059">
                                            <p:txEl>
                                              <p:pRg st="1" end="1"/>
                                            </p:txEl>
                                          </p:spTgt>
                                        </p:tgtEl>
                                        <p:attrNameLst>
                                          <p:attrName>style.visibility</p:attrName>
                                        </p:attrNameLst>
                                      </p:cBhvr>
                                      <p:to>
                                        <p:strVal val="visible"/>
                                      </p:to>
                                    </p:set>
                                    <p:animEffect transition="in" filter="blinds(horizontal)">
                                      <p:cBhvr>
                                        <p:cTn id="10" dur="500"/>
                                        <p:tgtEl>
                                          <p:spTgt spid="4505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5059">
                                            <p:txEl>
                                              <p:pRg st="2" end="2"/>
                                            </p:txEl>
                                          </p:spTgt>
                                        </p:tgtEl>
                                        <p:attrNameLst>
                                          <p:attrName>style.visibility</p:attrName>
                                        </p:attrNameLst>
                                      </p:cBhvr>
                                      <p:to>
                                        <p:strVal val="visible"/>
                                      </p:to>
                                    </p:set>
                                    <p:animEffect transition="in" filter="blinds(horizontal)">
                                      <p:cBhvr>
                                        <p:cTn id="13" dur="500"/>
                                        <p:tgtEl>
                                          <p:spTgt spid="4505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5059">
                                            <p:txEl>
                                              <p:pRg st="3" end="3"/>
                                            </p:txEl>
                                          </p:spTgt>
                                        </p:tgtEl>
                                        <p:attrNameLst>
                                          <p:attrName>style.visibility</p:attrName>
                                        </p:attrNameLst>
                                      </p:cBhvr>
                                      <p:to>
                                        <p:strVal val="visible"/>
                                      </p:to>
                                    </p:set>
                                    <p:animEffect transition="in" filter="blinds(horizontal)">
                                      <p:cBhvr>
                                        <p:cTn id="18" dur="500"/>
                                        <p:tgtEl>
                                          <p:spTgt spid="45059">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5059">
                                            <p:txEl>
                                              <p:pRg st="4" end="4"/>
                                            </p:txEl>
                                          </p:spTgt>
                                        </p:tgtEl>
                                        <p:attrNameLst>
                                          <p:attrName>style.visibility</p:attrName>
                                        </p:attrNameLst>
                                      </p:cBhvr>
                                      <p:to>
                                        <p:strVal val="visible"/>
                                      </p:to>
                                    </p:set>
                                    <p:animEffect transition="in" filter="blinds(horizontal)">
                                      <p:cBhvr>
                                        <p:cTn id="21" dur="500"/>
                                        <p:tgtEl>
                                          <p:spTgt spid="4505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45059">
                                            <p:txEl>
                                              <p:pRg st="5" end="5"/>
                                            </p:txEl>
                                          </p:spTgt>
                                        </p:tgtEl>
                                        <p:attrNameLst>
                                          <p:attrName>style.visibility</p:attrName>
                                        </p:attrNameLst>
                                      </p:cBhvr>
                                      <p:to>
                                        <p:strVal val="visible"/>
                                      </p:to>
                                    </p:set>
                                    <p:animEffect transition="in" filter="blinds(horizontal)">
                                      <p:cBhvr>
                                        <p:cTn id="26" dur="500"/>
                                        <p:tgtEl>
                                          <p:spTgt spid="45059">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5059">
                                            <p:txEl>
                                              <p:pRg st="6" end="6"/>
                                            </p:txEl>
                                          </p:spTgt>
                                        </p:tgtEl>
                                        <p:attrNameLst>
                                          <p:attrName>style.visibility</p:attrName>
                                        </p:attrNameLst>
                                      </p:cBhvr>
                                      <p:to>
                                        <p:strVal val="visible"/>
                                      </p:to>
                                    </p:set>
                                    <p:animEffect transition="in" filter="blinds(horizontal)">
                                      <p:cBhvr>
                                        <p:cTn id="29" dur="500"/>
                                        <p:tgtEl>
                                          <p:spTgt spid="45059">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45059">
                                            <p:txEl>
                                              <p:pRg st="7" end="7"/>
                                            </p:txEl>
                                          </p:spTgt>
                                        </p:tgtEl>
                                        <p:attrNameLst>
                                          <p:attrName>style.visibility</p:attrName>
                                        </p:attrNameLst>
                                      </p:cBhvr>
                                      <p:to>
                                        <p:strVal val="visible"/>
                                      </p:to>
                                    </p:set>
                                    <p:animEffect transition="in" filter="blinds(horizontal)">
                                      <p:cBhvr>
                                        <p:cTn id="34" dur="500"/>
                                        <p:tgtEl>
                                          <p:spTgt spid="45059">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45059">
                                            <p:txEl>
                                              <p:pRg st="8" end="8"/>
                                            </p:txEl>
                                          </p:spTgt>
                                        </p:tgtEl>
                                        <p:attrNameLst>
                                          <p:attrName>style.visibility</p:attrName>
                                        </p:attrNameLst>
                                      </p:cBhvr>
                                      <p:to>
                                        <p:strVal val="visible"/>
                                      </p:to>
                                    </p:set>
                                    <p:animEffect transition="in" filter="blinds(horizontal)">
                                      <p:cBhvr>
                                        <p:cTn id="37" dur="500"/>
                                        <p:tgtEl>
                                          <p:spTgt spid="45059">
                                            <p:txEl>
                                              <p:pRg st="8" end="8"/>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45059">
                                            <p:txEl>
                                              <p:pRg st="9" end="9"/>
                                            </p:txEl>
                                          </p:spTgt>
                                        </p:tgtEl>
                                        <p:attrNameLst>
                                          <p:attrName>style.visibility</p:attrName>
                                        </p:attrNameLst>
                                      </p:cBhvr>
                                      <p:to>
                                        <p:strVal val="visible"/>
                                      </p:to>
                                    </p:set>
                                    <p:animEffect transition="in" filter="blinds(horizontal)">
                                      <p:cBhvr>
                                        <p:cTn id="40" dur="500"/>
                                        <p:tgtEl>
                                          <p:spTgt spid="45059">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45059">
                                            <p:txEl>
                                              <p:pRg st="10" end="10"/>
                                            </p:txEl>
                                          </p:spTgt>
                                        </p:tgtEl>
                                        <p:attrNameLst>
                                          <p:attrName>style.visibility</p:attrName>
                                        </p:attrNameLst>
                                      </p:cBhvr>
                                      <p:to>
                                        <p:strVal val="visible"/>
                                      </p:to>
                                    </p:set>
                                    <p:animEffect transition="in" filter="blinds(horizontal)">
                                      <p:cBhvr>
                                        <p:cTn id="45" dur="500"/>
                                        <p:tgtEl>
                                          <p:spTgt spid="45059">
                                            <p:txEl>
                                              <p:pRg st="10" end="10"/>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45059">
                                            <p:txEl>
                                              <p:pRg st="11" end="11"/>
                                            </p:txEl>
                                          </p:spTgt>
                                        </p:tgtEl>
                                        <p:attrNameLst>
                                          <p:attrName>style.visibility</p:attrName>
                                        </p:attrNameLst>
                                      </p:cBhvr>
                                      <p:to>
                                        <p:strVal val="visible"/>
                                      </p:to>
                                    </p:set>
                                    <p:animEffect transition="in" filter="blinds(horizontal)">
                                      <p:cBhvr>
                                        <p:cTn id="48" dur="500"/>
                                        <p:tgtEl>
                                          <p:spTgt spid="4505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bwMode="auto">
          <a:xfrm>
            <a:off x="304800" y="457200"/>
            <a:ext cx="8686800" cy="636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fontScale="90000"/>
          </a:bodyPr>
          <a:lstStyle/>
          <a:p>
            <a:pPr eaLnBrk="1" hangingPunct="1"/>
            <a:r>
              <a:rPr lang="en-US" cap="none" smtClean="0">
                <a:effectLst/>
              </a:rPr>
              <a:t>Prophase – </a:t>
            </a:r>
            <a:r>
              <a:rPr lang="en-US" sz="2400" cap="none" smtClean="0">
                <a:effectLst/>
              </a:rPr>
              <a:t>the first step in cell division</a:t>
            </a:r>
          </a:p>
        </p:txBody>
      </p:sp>
      <p:sp>
        <p:nvSpPr>
          <p:cNvPr id="7171" name="Rectangle 3"/>
          <p:cNvSpPr>
            <a:spLocks noGrp="1" noChangeArrowheads="1"/>
          </p:cNvSpPr>
          <p:nvPr>
            <p:ph type="body" sz="half" idx="4294967295"/>
          </p:nvPr>
        </p:nvSpPr>
        <p:spPr>
          <a:xfrm>
            <a:off x="304800" y="1143000"/>
            <a:ext cx="5715000" cy="5715000"/>
          </a:xfrm>
        </p:spPr>
        <p:txBody>
          <a:bodyPr/>
          <a:lstStyle/>
          <a:p>
            <a:pPr marL="228600" indent="-228600" eaLnBrk="1" hangingPunct="1">
              <a:lnSpc>
                <a:spcPct val="80000"/>
              </a:lnSpc>
            </a:pPr>
            <a:r>
              <a:rPr lang="en-US" sz="2400" b="1" smtClean="0"/>
              <a:t>1. Chromosomes supercoil</a:t>
            </a:r>
            <a:r>
              <a:rPr lang="en-US" sz="2400" smtClean="0"/>
              <a:t>. </a:t>
            </a:r>
          </a:p>
          <a:p>
            <a:pPr marL="228600" indent="-228600" eaLnBrk="1" hangingPunct="1">
              <a:lnSpc>
                <a:spcPct val="80000"/>
              </a:lnSpc>
              <a:buFont typeface="Wingdings 2" pitchFamily="18" charset="2"/>
              <a:buNone/>
            </a:pPr>
            <a:r>
              <a:rPr lang="en-US" sz="2400" smtClean="0"/>
              <a:t>   -The proteins (histones) attached to </a:t>
            </a:r>
          </a:p>
          <a:p>
            <a:pPr marL="228600" indent="-228600" eaLnBrk="1" hangingPunct="1">
              <a:lnSpc>
                <a:spcPct val="80000"/>
              </a:lnSpc>
              <a:buFont typeface="Wingdings 2" pitchFamily="18" charset="2"/>
              <a:buNone/>
            </a:pPr>
            <a:r>
              <a:rPr lang="en-US" sz="2400" smtClean="0"/>
              <a:t>     the DNA act as spools for the DNA</a:t>
            </a:r>
          </a:p>
          <a:p>
            <a:pPr marL="228600" indent="-228600" eaLnBrk="1" hangingPunct="1">
              <a:lnSpc>
                <a:spcPct val="80000"/>
              </a:lnSpc>
              <a:buFont typeface="Wingdings 2" pitchFamily="18" charset="2"/>
              <a:buNone/>
            </a:pPr>
            <a:r>
              <a:rPr lang="en-US" sz="2400" smtClean="0"/>
              <a:t>     to coil onto </a:t>
            </a:r>
          </a:p>
          <a:p>
            <a:pPr marL="228600" indent="-228600" eaLnBrk="1" hangingPunct="1">
              <a:lnSpc>
                <a:spcPct val="80000"/>
              </a:lnSpc>
              <a:buFont typeface="Wingdings 2" pitchFamily="18" charset="2"/>
              <a:buNone/>
            </a:pPr>
            <a:r>
              <a:rPr lang="en-US" sz="2400" smtClean="0"/>
              <a:t>       - the coiled DNA is more compact</a:t>
            </a:r>
          </a:p>
          <a:p>
            <a:pPr marL="228600" indent="-228600" eaLnBrk="1" hangingPunct="1">
              <a:lnSpc>
                <a:spcPct val="80000"/>
              </a:lnSpc>
              <a:buFont typeface="Wingdings 2" pitchFamily="18" charset="2"/>
              <a:buNone/>
            </a:pPr>
            <a:r>
              <a:rPr lang="en-US" sz="2400" smtClean="0"/>
              <a:t>         and is easier to move</a:t>
            </a:r>
          </a:p>
          <a:p>
            <a:pPr marL="228600" indent="-228600" eaLnBrk="1" hangingPunct="1">
              <a:lnSpc>
                <a:spcPct val="80000"/>
              </a:lnSpc>
            </a:pPr>
            <a:r>
              <a:rPr lang="en-US" sz="2400" b="1" smtClean="0"/>
              <a:t>2. The nuclear envelope dissolves                          </a:t>
            </a:r>
            <a:r>
              <a:rPr lang="en-US" sz="2400" smtClean="0"/>
              <a:t>     - This frees the chromosomes to be</a:t>
            </a:r>
          </a:p>
          <a:p>
            <a:pPr marL="228600" indent="-228600" eaLnBrk="1" hangingPunct="1">
              <a:lnSpc>
                <a:spcPct val="80000"/>
              </a:lnSpc>
              <a:buFont typeface="Wingdings 2" pitchFamily="18" charset="2"/>
              <a:buNone/>
            </a:pPr>
            <a:r>
              <a:rPr lang="en-US" sz="2400" smtClean="0"/>
              <a:t>     divided  </a:t>
            </a:r>
          </a:p>
          <a:p>
            <a:pPr marL="228600" indent="-228600" eaLnBrk="1" hangingPunct="1">
              <a:lnSpc>
                <a:spcPct val="80000"/>
              </a:lnSpc>
            </a:pPr>
            <a:r>
              <a:rPr lang="en-US" sz="2400" b="1" smtClean="0"/>
              <a:t>3</a:t>
            </a:r>
            <a:r>
              <a:rPr lang="en-US" sz="2400" smtClean="0"/>
              <a:t>. </a:t>
            </a:r>
            <a:r>
              <a:rPr lang="en-US" sz="2400" b="1" smtClean="0"/>
              <a:t>Centrioles move to opposite </a:t>
            </a:r>
          </a:p>
          <a:p>
            <a:pPr marL="228600" indent="-228600" eaLnBrk="1" hangingPunct="1">
              <a:lnSpc>
                <a:spcPct val="80000"/>
              </a:lnSpc>
              <a:buFont typeface="Wingdings 2" pitchFamily="18" charset="2"/>
              <a:buNone/>
            </a:pPr>
            <a:r>
              <a:rPr lang="en-US" sz="2400" b="1" smtClean="0"/>
              <a:t>        ends of the cell </a:t>
            </a:r>
            <a:r>
              <a:rPr lang="en-US" sz="2400" smtClean="0"/>
              <a:t>(</a:t>
            </a:r>
            <a:r>
              <a:rPr lang="en-US" sz="2000" smtClean="0"/>
              <a:t>animal cells only</a:t>
            </a:r>
            <a:r>
              <a:rPr lang="en-US" sz="2400" smtClean="0"/>
              <a:t>)</a:t>
            </a:r>
            <a:r>
              <a:rPr lang="en-US" sz="2400" b="1" smtClean="0"/>
              <a:t> </a:t>
            </a:r>
          </a:p>
          <a:p>
            <a:pPr marL="228600" indent="-228600" eaLnBrk="1" hangingPunct="1">
              <a:lnSpc>
                <a:spcPct val="80000"/>
              </a:lnSpc>
              <a:buFont typeface="Wingdings 2" pitchFamily="18" charset="2"/>
              <a:buNone/>
            </a:pPr>
            <a:r>
              <a:rPr lang="en-US" sz="2400" b="1" smtClean="0"/>
              <a:t>      </a:t>
            </a:r>
            <a:r>
              <a:rPr lang="en-US" sz="2400" smtClean="0"/>
              <a:t>- the ends of the cell are the </a:t>
            </a:r>
            <a:r>
              <a:rPr lang="en-US" sz="2400" smtClean="0">
                <a:solidFill>
                  <a:srgbClr val="FF0000"/>
                </a:solidFill>
              </a:rPr>
              <a:t>poles</a:t>
            </a:r>
            <a:r>
              <a:rPr lang="en-US" sz="2400" smtClean="0"/>
              <a:t>	</a:t>
            </a:r>
          </a:p>
          <a:p>
            <a:pPr marL="228600" indent="-228600" eaLnBrk="1" hangingPunct="1">
              <a:lnSpc>
                <a:spcPct val="80000"/>
              </a:lnSpc>
            </a:pPr>
            <a:r>
              <a:rPr lang="en-US" sz="2400" b="1" smtClean="0"/>
              <a:t>4</a:t>
            </a:r>
            <a:r>
              <a:rPr lang="en-US" sz="2400" smtClean="0"/>
              <a:t>. </a:t>
            </a:r>
            <a:r>
              <a:rPr lang="en-US" sz="2400" b="1" smtClean="0"/>
              <a:t>The spindle starts to form</a:t>
            </a:r>
            <a:r>
              <a:rPr lang="en-US" sz="2400" smtClean="0"/>
              <a:t>,   </a:t>
            </a:r>
          </a:p>
        </p:txBody>
      </p:sp>
      <p:pic>
        <p:nvPicPr>
          <p:cNvPr id="46084" name="Picture 4" descr="prophase"/>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791200" y="1143000"/>
            <a:ext cx="2438400" cy="2195513"/>
          </a:xfrm>
          <a:noFill/>
        </p:spPr>
      </p:pic>
      <p:pic>
        <p:nvPicPr>
          <p:cNvPr id="7173" name="Picture 6" descr="prophase_2"/>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6400800" y="3581400"/>
            <a:ext cx="1524000" cy="2941638"/>
          </a:xfrm>
          <a:noFill/>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19200"/>
            <a:ext cx="22637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80468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blinds(horizontal)">
                                      <p:cBhvr>
                                        <p:cTn id="7" dur="500"/>
                                        <p:tgtEl>
                                          <p:spTgt spid="7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5" dur="500"/>
                                        <p:tgtEl>
                                          <p:spTgt spid="717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7171">
                                            <p:txEl>
                                              <p:pRg st="3" end="3"/>
                                            </p:txEl>
                                          </p:spTgt>
                                        </p:tgtEl>
                                        <p:attrNameLst>
                                          <p:attrName>style.visibility</p:attrName>
                                        </p:attrNameLst>
                                      </p:cBhvr>
                                      <p:to>
                                        <p:strVal val="visible"/>
                                      </p:to>
                                    </p:set>
                                    <p:animEffect transition="in" filter="blinds(horizontal)">
                                      <p:cBhvr>
                                        <p:cTn id="18" dur="500"/>
                                        <p:tgtEl>
                                          <p:spTgt spid="717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3" dur="500"/>
                                        <p:tgtEl>
                                          <p:spTgt spid="7171">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7171">
                                            <p:txEl>
                                              <p:pRg st="5" end="5"/>
                                            </p:txEl>
                                          </p:spTgt>
                                        </p:tgtEl>
                                        <p:attrNameLst>
                                          <p:attrName>style.visibility</p:attrName>
                                        </p:attrNameLst>
                                      </p:cBhvr>
                                      <p:to>
                                        <p:strVal val="visible"/>
                                      </p:to>
                                    </p:set>
                                    <p:animEffect transition="in" filter="blinds(horizontal)">
                                      <p:cBhvr>
                                        <p:cTn id="26" dur="500"/>
                                        <p:tgtEl>
                                          <p:spTgt spid="7171">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7171">
                                            <p:txEl>
                                              <p:pRg st="6" end="6"/>
                                            </p:txEl>
                                          </p:spTgt>
                                        </p:tgtEl>
                                        <p:attrNameLst>
                                          <p:attrName>style.visibility</p:attrName>
                                        </p:attrNameLst>
                                      </p:cBhvr>
                                      <p:to>
                                        <p:strVal val="visible"/>
                                      </p:to>
                                    </p:set>
                                    <p:animEffect transition="in" filter="blinds(horizontal)">
                                      <p:cBhvr>
                                        <p:cTn id="31" dur="500"/>
                                        <p:tgtEl>
                                          <p:spTgt spid="7171">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7171">
                                            <p:txEl>
                                              <p:pRg st="6" end="6"/>
                                            </p:txEl>
                                          </p:spTgt>
                                        </p:tgtEl>
                                        <p:attrNameLst>
                                          <p:attrName>style.visibility</p:attrName>
                                        </p:attrNameLst>
                                      </p:cBhvr>
                                      <p:to>
                                        <p:strVal val="visible"/>
                                      </p:to>
                                    </p:set>
                                    <p:animEffect transition="in" filter="blinds(horizontal)">
                                      <p:cBhvr>
                                        <p:cTn id="36" dur="500"/>
                                        <p:tgtEl>
                                          <p:spTgt spid="7171">
                                            <p:txEl>
                                              <p:pRg st="6" end="6"/>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7171">
                                            <p:txEl>
                                              <p:pRg st="7" end="7"/>
                                            </p:txEl>
                                          </p:spTgt>
                                        </p:tgtEl>
                                        <p:attrNameLst>
                                          <p:attrName>style.visibility</p:attrName>
                                        </p:attrNameLst>
                                      </p:cBhvr>
                                      <p:to>
                                        <p:strVal val="visible"/>
                                      </p:to>
                                    </p:set>
                                    <p:animEffect transition="in" filter="blinds(horizontal)">
                                      <p:cBhvr>
                                        <p:cTn id="39" dur="500"/>
                                        <p:tgtEl>
                                          <p:spTgt spid="7171">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7171">
                                            <p:txEl>
                                              <p:pRg st="8" end="8"/>
                                            </p:txEl>
                                          </p:spTgt>
                                        </p:tgtEl>
                                        <p:attrNameLst>
                                          <p:attrName>style.visibility</p:attrName>
                                        </p:attrNameLst>
                                      </p:cBhvr>
                                      <p:to>
                                        <p:strVal val="visible"/>
                                      </p:to>
                                    </p:set>
                                    <p:animEffect transition="in" filter="blinds(horizontal)">
                                      <p:cBhvr>
                                        <p:cTn id="44" dur="500"/>
                                        <p:tgtEl>
                                          <p:spTgt spid="7171">
                                            <p:txEl>
                                              <p:pRg st="8" end="8"/>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7171">
                                            <p:txEl>
                                              <p:pRg st="9" end="9"/>
                                            </p:txEl>
                                          </p:spTgt>
                                        </p:tgtEl>
                                        <p:attrNameLst>
                                          <p:attrName>style.visibility</p:attrName>
                                        </p:attrNameLst>
                                      </p:cBhvr>
                                      <p:to>
                                        <p:strVal val="visible"/>
                                      </p:to>
                                    </p:set>
                                    <p:animEffect transition="in" filter="blinds(horizontal)">
                                      <p:cBhvr>
                                        <p:cTn id="47" dur="500"/>
                                        <p:tgtEl>
                                          <p:spTgt spid="7171">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171">
                                            <p:txEl>
                                              <p:pRg st="10" end="10"/>
                                            </p:txEl>
                                          </p:spTgt>
                                        </p:tgtEl>
                                        <p:attrNameLst>
                                          <p:attrName>style.visibility</p:attrName>
                                        </p:attrNameLst>
                                      </p:cBhvr>
                                      <p:to>
                                        <p:strVal val="visible"/>
                                      </p:to>
                                    </p:set>
                                    <p:animEffect transition="in" filter="blinds(horizontal)">
                                      <p:cBhvr>
                                        <p:cTn id="52" dur="500"/>
                                        <p:tgtEl>
                                          <p:spTgt spid="7171">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7171">
                                            <p:txEl>
                                              <p:pRg st="11" end="11"/>
                                            </p:txEl>
                                          </p:spTgt>
                                        </p:tgtEl>
                                        <p:attrNameLst>
                                          <p:attrName>style.visibility</p:attrName>
                                        </p:attrNameLst>
                                      </p:cBhvr>
                                      <p:to>
                                        <p:strVal val="visible"/>
                                      </p:to>
                                    </p:set>
                                    <p:animEffect transition="in" filter="blinds(horizontal)">
                                      <p:cBhvr>
                                        <p:cTn id="57" dur="500"/>
                                        <p:tgtEl>
                                          <p:spTgt spid="7171">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blinds(horizontal)">
                                      <p:cBhvr>
                                        <p:cTn id="62" dur="500"/>
                                        <p:tgtEl>
                                          <p:spTgt spid="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7173"/>
                                        </p:tgtEl>
                                        <p:attrNameLst>
                                          <p:attrName>style.visibility</p:attrName>
                                        </p:attrNameLst>
                                      </p:cBhvr>
                                      <p:to>
                                        <p:strVal val="visible"/>
                                      </p:to>
                                    </p:set>
                                    <p:animEffect transition="in" filter="blinds(horizontal)">
                                      <p:cBhvr>
                                        <p:cTn id="6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en-US" cap="none" smtClean="0">
                <a:effectLst/>
              </a:rPr>
              <a:t>Metaphase – middle phase</a:t>
            </a:r>
          </a:p>
        </p:txBody>
      </p:sp>
      <p:sp>
        <p:nvSpPr>
          <p:cNvPr id="8195" name="Rectangle 3"/>
          <p:cNvSpPr>
            <a:spLocks noGrp="1" noChangeArrowheads="1"/>
          </p:cNvSpPr>
          <p:nvPr>
            <p:ph type="body" sz="half" idx="4294967295"/>
          </p:nvPr>
        </p:nvSpPr>
        <p:spPr>
          <a:xfrm>
            <a:off x="304800" y="1554163"/>
            <a:ext cx="4262438" cy="4525962"/>
          </a:xfrm>
        </p:spPr>
        <p:txBody>
          <a:bodyPr/>
          <a:lstStyle/>
          <a:p>
            <a:pPr eaLnBrk="1" hangingPunct="1"/>
            <a:r>
              <a:rPr lang="en-US" sz="2800" smtClean="0"/>
              <a:t>The chromosomes line up along the middle of the cell – known as the equator</a:t>
            </a:r>
          </a:p>
          <a:p>
            <a:pPr eaLnBrk="1" hangingPunct="1">
              <a:buFont typeface="Wingdings 2" pitchFamily="18" charset="2"/>
              <a:buNone/>
            </a:pPr>
            <a:r>
              <a:rPr lang="en-US" sz="2400" smtClean="0"/>
              <a:t>    - </a:t>
            </a:r>
            <a:r>
              <a:rPr lang="en-US" sz="2800" smtClean="0"/>
              <a:t>this aligns the chromosomes so they</a:t>
            </a:r>
          </a:p>
          <a:p>
            <a:pPr eaLnBrk="1" hangingPunct="1">
              <a:buFont typeface="Wingdings 2" pitchFamily="18" charset="2"/>
              <a:buNone/>
            </a:pPr>
            <a:r>
              <a:rPr lang="en-US" sz="2800" smtClean="0"/>
              <a:t>    can be distributed to opposite ends of the cell</a:t>
            </a:r>
            <a:endParaRPr lang="en-US" sz="2400" smtClean="0"/>
          </a:p>
        </p:txBody>
      </p:sp>
      <p:pic>
        <p:nvPicPr>
          <p:cNvPr id="48132" name="Picture 4" descr="metaphas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715000" y="1295400"/>
            <a:ext cx="2667000" cy="2498725"/>
          </a:xfrm>
          <a:noFill/>
        </p:spPr>
      </p:pic>
      <p:pic>
        <p:nvPicPr>
          <p:cNvPr id="8197" name="Picture 6" descr="metaphase_2"/>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624513" y="4270375"/>
            <a:ext cx="2909887" cy="2125663"/>
          </a:xfrm>
          <a:noFill/>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295400"/>
            <a:ext cx="26543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941577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blinds(horizontal)">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blinds(horizontal)">
                                      <p:cBhvr>
                                        <p:cTn id="12" dur="500"/>
                                        <p:tgtEl>
                                          <p:spTgt spid="8195">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5" dur="500"/>
                                        <p:tgtEl>
                                          <p:spTgt spid="819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8197"/>
                                        </p:tgtEl>
                                        <p:attrNameLst>
                                          <p:attrName>style.visibility</p:attrName>
                                        </p:attrNameLst>
                                      </p:cBhvr>
                                      <p:to>
                                        <p:strVal val="visible"/>
                                      </p:to>
                                    </p:set>
                                    <p:animEffect transition="in" filter="blinds(horizontal)">
                                      <p:cBhvr>
                                        <p:cTn id="25"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en-US" cap="none" smtClean="0">
                <a:effectLst/>
              </a:rPr>
              <a:t>Anaphase –apart phase</a:t>
            </a:r>
          </a:p>
        </p:txBody>
      </p:sp>
      <p:sp>
        <p:nvSpPr>
          <p:cNvPr id="9219" name="Rectangle 3"/>
          <p:cNvSpPr>
            <a:spLocks noGrp="1" noChangeArrowheads="1"/>
          </p:cNvSpPr>
          <p:nvPr>
            <p:ph type="body" sz="half" idx="4294967295"/>
          </p:nvPr>
        </p:nvSpPr>
        <p:spPr>
          <a:xfrm>
            <a:off x="0" y="1219200"/>
            <a:ext cx="5029200" cy="5135563"/>
          </a:xfrm>
        </p:spPr>
        <p:txBody>
          <a:bodyPr/>
          <a:lstStyle/>
          <a:p>
            <a:pPr marL="176213" indent="-176213" eaLnBrk="1" hangingPunct="1">
              <a:lnSpc>
                <a:spcPct val="80000"/>
              </a:lnSpc>
            </a:pPr>
            <a:endParaRPr lang="en-US" sz="2800" smtClean="0"/>
          </a:p>
          <a:p>
            <a:pPr marL="176213" indent="-176213" eaLnBrk="1" hangingPunct="1">
              <a:lnSpc>
                <a:spcPct val="80000"/>
              </a:lnSpc>
            </a:pPr>
            <a:r>
              <a:rPr lang="en-US" sz="2800" smtClean="0"/>
              <a:t>the chromosomes divide at the centromere</a:t>
            </a:r>
          </a:p>
          <a:p>
            <a:pPr marL="176213" indent="-176213" eaLnBrk="1" hangingPunct="1">
              <a:lnSpc>
                <a:spcPct val="80000"/>
              </a:lnSpc>
              <a:buFont typeface="Wingdings 2" pitchFamily="18" charset="2"/>
              <a:buNone/>
            </a:pPr>
            <a:r>
              <a:rPr lang="en-US" sz="2800" smtClean="0"/>
              <a:t> </a:t>
            </a:r>
          </a:p>
          <a:p>
            <a:pPr marL="176213" indent="-176213" eaLnBrk="1" hangingPunct="1">
              <a:lnSpc>
                <a:spcPct val="80000"/>
              </a:lnSpc>
              <a:buFont typeface="Wingdings 2" pitchFamily="18" charset="2"/>
              <a:buNone/>
            </a:pPr>
            <a:r>
              <a:rPr lang="en-US" sz="2800" smtClean="0"/>
              <a:t>  - the sister chromatids are</a:t>
            </a:r>
          </a:p>
          <a:p>
            <a:pPr marL="176213" indent="-176213" eaLnBrk="1" hangingPunct="1">
              <a:lnSpc>
                <a:spcPct val="80000"/>
              </a:lnSpc>
              <a:buFont typeface="Wingdings 2" pitchFamily="18" charset="2"/>
              <a:buNone/>
            </a:pPr>
            <a:r>
              <a:rPr lang="en-US" sz="2800" smtClean="0"/>
              <a:t>    pulled toward opposite </a:t>
            </a:r>
          </a:p>
          <a:p>
            <a:pPr marL="176213" indent="-176213" eaLnBrk="1" hangingPunct="1">
              <a:lnSpc>
                <a:spcPct val="80000"/>
              </a:lnSpc>
              <a:buFont typeface="Wingdings 2" pitchFamily="18" charset="2"/>
              <a:buNone/>
            </a:pPr>
            <a:r>
              <a:rPr lang="en-US" sz="2800" smtClean="0"/>
              <a:t>    poles by the spindle</a:t>
            </a:r>
          </a:p>
        </p:txBody>
      </p:sp>
      <p:pic>
        <p:nvPicPr>
          <p:cNvPr id="49156" name="Picture 4" descr="anaphas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486400" y="1143000"/>
            <a:ext cx="3043238" cy="2827338"/>
          </a:xfrm>
          <a:noFill/>
        </p:spPr>
      </p:pic>
      <p:pic>
        <p:nvPicPr>
          <p:cNvPr id="9221" name="Picture 6" descr="anaphase_2"/>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181600" y="3962400"/>
            <a:ext cx="3402013" cy="2552700"/>
          </a:xfrm>
          <a:noFill/>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219200"/>
            <a:ext cx="2590800"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437410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Effect transition="in" filter="blinds(horizontal)">
                                      <p:cBhvr>
                                        <p:cTn id="7" dur="500"/>
                                        <p:tgtEl>
                                          <p:spTgt spid="92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219">
                                            <p:txEl>
                                              <p:pRg st="3" end="3"/>
                                            </p:txEl>
                                          </p:spTgt>
                                        </p:tgtEl>
                                        <p:attrNameLst>
                                          <p:attrName>style.visibility</p:attrName>
                                        </p:attrNameLst>
                                      </p:cBhvr>
                                      <p:to>
                                        <p:strVal val="visible"/>
                                      </p:to>
                                    </p:set>
                                    <p:animEffect transition="in" filter="blinds(horizontal)">
                                      <p:cBhvr>
                                        <p:cTn id="12" dur="500"/>
                                        <p:tgtEl>
                                          <p:spTgt spid="9219">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animEffect transition="in" filter="blinds(horizontal)">
                                      <p:cBhvr>
                                        <p:cTn id="15" dur="500"/>
                                        <p:tgtEl>
                                          <p:spTgt spid="9219">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219">
                                            <p:txEl>
                                              <p:pRg st="5" end="5"/>
                                            </p:txEl>
                                          </p:spTgt>
                                        </p:tgtEl>
                                        <p:attrNameLst>
                                          <p:attrName>style.visibility</p:attrName>
                                        </p:attrNameLst>
                                      </p:cBhvr>
                                      <p:to>
                                        <p:strVal val="visible"/>
                                      </p:to>
                                    </p:set>
                                    <p:animEffect transition="in" filter="blinds(horizontal)">
                                      <p:cBhvr>
                                        <p:cTn id="18" dur="500"/>
                                        <p:tgtEl>
                                          <p:spTgt spid="9219">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9221"/>
                                        </p:tgtEl>
                                        <p:attrNameLst>
                                          <p:attrName>style.visibility</p:attrName>
                                        </p:attrNameLst>
                                      </p:cBhvr>
                                      <p:to>
                                        <p:strVal val="visible"/>
                                      </p:to>
                                    </p:set>
                                    <p:animEffect transition="in" filter="blinds(horizontal)">
                                      <p:cBhvr>
                                        <p:cTn id="28"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en-US" cap="none" smtClean="0">
                <a:effectLst/>
              </a:rPr>
              <a:t>Telophase</a:t>
            </a:r>
          </a:p>
        </p:txBody>
      </p:sp>
      <p:sp>
        <p:nvSpPr>
          <p:cNvPr id="10243" name="Rectangle 3"/>
          <p:cNvSpPr>
            <a:spLocks noGrp="1" noChangeArrowheads="1"/>
          </p:cNvSpPr>
          <p:nvPr>
            <p:ph type="body" sz="half" idx="4294967295"/>
          </p:nvPr>
        </p:nvSpPr>
        <p:spPr>
          <a:xfrm>
            <a:off x="457200" y="1219200"/>
            <a:ext cx="4572000" cy="4906963"/>
          </a:xfrm>
        </p:spPr>
        <p:txBody>
          <a:bodyPr>
            <a:normAutofit lnSpcReduction="10000"/>
          </a:bodyPr>
          <a:lstStyle/>
          <a:p>
            <a:pPr eaLnBrk="1" hangingPunct="1"/>
            <a:r>
              <a:rPr lang="en-US" sz="2400" smtClean="0"/>
              <a:t>chromosomes uncoil back to chromatin</a:t>
            </a:r>
          </a:p>
          <a:p>
            <a:pPr eaLnBrk="1" hangingPunct="1">
              <a:buFont typeface="Wingdings 2" pitchFamily="18" charset="2"/>
              <a:buNone/>
            </a:pPr>
            <a:endParaRPr lang="en-US" sz="2400" smtClean="0"/>
          </a:p>
          <a:p>
            <a:pPr eaLnBrk="1" hangingPunct="1"/>
            <a:r>
              <a:rPr lang="en-US" sz="2400" smtClean="0"/>
              <a:t>spindle disintegrates</a:t>
            </a:r>
          </a:p>
          <a:p>
            <a:pPr eaLnBrk="1" hangingPunct="1">
              <a:buFont typeface="Wingdings 2" pitchFamily="18" charset="2"/>
              <a:buNone/>
            </a:pPr>
            <a:endParaRPr lang="en-US" sz="2400" smtClean="0"/>
          </a:p>
          <a:p>
            <a:pPr eaLnBrk="1" hangingPunct="1"/>
            <a:r>
              <a:rPr lang="en-US" sz="2400" smtClean="0"/>
              <a:t>The nuclear envelope re-forms around the two sets of chromosomes. forming two new nuclei</a:t>
            </a:r>
          </a:p>
          <a:p>
            <a:pPr eaLnBrk="1" hangingPunct="1">
              <a:buFont typeface="Wingdings 2" pitchFamily="18" charset="2"/>
              <a:buNone/>
            </a:pPr>
            <a:endParaRPr lang="en-US" sz="2400" smtClean="0"/>
          </a:p>
          <a:p>
            <a:pPr eaLnBrk="1" hangingPunct="1"/>
            <a:r>
              <a:rPr lang="en-US" sz="2400" smtClean="0"/>
              <a:t>The cytoplasm is divided into 2 separate cells, the process of </a:t>
            </a:r>
            <a:r>
              <a:rPr lang="en-US" sz="2400" u="sng" smtClean="0">
                <a:solidFill>
                  <a:srgbClr val="FF0000"/>
                </a:solidFill>
              </a:rPr>
              <a:t>cytokinesis</a:t>
            </a:r>
            <a:r>
              <a:rPr lang="en-US" sz="2400" smtClean="0"/>
              <a:t>.</a:t>
            </a:r>
          </a:p>
        </p:txBody>
      </p:sp>
      <p:pic>
        <p:nvPicPr>
          <p:cNvPr id="44036" name="Picture 4" descr="telophas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289675" y="1295400"/>
            <a:ext cx="2359025" cy="2795588"/>
          </a:xfrm>
          <a:noFill/>
        </p:spPr>
      </p:pic>
      <p:pic>
        <p:nvPicPr>
          <p:cNvPr id="10245" name="Picture 6" descr="telophase_2"/>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6096000" y="3938588"/>
            <a:ext cx="2443163" cy="2919412"/>
          </a:xfrm>
          <a:noFill/>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219200"/>
            <a:ext cx="27432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78293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blinds(horizontal)">
                                      <p:cBhvr>
                                        <p:cTn id="7" dur="500"/>
                                        <p:tgtEl>
                                          <p:spTgt spid="102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blinds(horizontal)">
                                      <p:cBhvr>
                                        <p:cTn id="12" dur="500"/>
                                        <p:tgtEl>
                                          <p:spTgt spid="102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animEffect transition="in" filter="blinds(horizontal)">
                                      <p:cBhvr>
                                        <p:cTn id="17" dur="500"/>
                                        <p:tgtEl>
                                          <p:spTgt spid="1024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243">
                                            <p:txEl>
                                              <p:pRg st="6" end="6"/>
                                            </p:txEl>
                                          </p:spTgt>
                                        </p:tgtEl>
                                        <p:attrNameLst>
                                          <p:attrName>style.visibility</p:attrName>
                                        </p:attrNameLst>
                                      </p:cBhvr>
                                      <p:to>
                                        <p:strVal val="visible"/>
                                      </p:to>
                                    </p:set>
                                    <p:animEffect transition="in" filter="blinds(horizontal)">
                                      <p:cBhvr>
                                        <p:cTn id="22" dur="500"/>
                                        <p:tgtEl>
                                          <p:spTgt spid="1024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0245"/>
                                        </p:tgtEl>
                                        <p:attrNameLst>
                                          <p:attrName>style.visibility</p:attrName>
                                        </p:attrNameLst>
                                      </p:cBhvr>
                                      <p:to>
                                        <p:strVal val="visible"/>
                                      </p:to>
                                    </p:set>
                                    <p:animEffect transition="in" filter="blinds(horizontal)">
                                      <p:cBhvr>
                                        <p:cTn id="27" dur="500"/>
                                        <p:tgtEl>
                                          <p:spTgt spid="102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b="1"/>
              <a:t>Lipids - function</a:t>
            </a:r>
          </a:p>
        </p:txBody>
      </p:sp>
      <p:sp>
        <p:nvSpPr>
          <p:cNvPr id="9219" name="Rectangle 3"/>
          <p:cNvSpPr>
            <a:spLocks noGrp="1" noChangeArrowheads="1"/>
          </p:cNvSpPr>
          <p:nvPr>
            <p:ph type="body" idx="1"/>
          </p:nvPr>
        </p:nvSpPr>
        <p:spPr/>
        <p:txBody>
          <a:bodyPr/>
          <a:lstStyle/>
          <a:p>
            <a:r>
              <a:rPr lang="en-US" b="1"/>
              <a:t>Used to store energy</a:t>
            </a:r>
          </a:p>
          <a:p>
            <a:r>
              <a:rPr lang="en-US" b="1"/>
              <a:t>Important part of biological membranes and waterproof covering</a:t>
            </a:r>
          </a:p>
          <a:p>
            <a:r>
              <a:rPr lang="en-US" b="1"/>
              <a:t>Steroids are lipids that serve as chemical messengers</a:t>
            </a:r>
          </a:p>
        </p:txBody>
      </p:sp>
    </p:spTree>
    <p:extLst>
      <p:ext uri="{BB962C8B-B14F-4D97-AF65-F5344CB8AC3E}">
        <p14:creationId xmlns:p14="http://schemas.microsoft.com/office/powerpoint/2010/main" val="42864433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pPr eaLnBrk="1" hangingPunct="1"/>
            <a:r>
              <a:rPr lang="en-US" sz="3200" cap="none" smtClean="0">
                <a:effectLst/>
              </a:rPr>
              <a:t>Cytokinesis- dividing the cytoplasm</a:t>
            </a:r>
          </a:p>
        </p:txBody>
      </p:sp>
      <p:sp>
        <p:nvSpPr>
          <p:cNvPr id="50179" name="Rectangle 3"/>
          <p:cNvSpPr>
            <a:spLocks noGrp="1" noChangeArrowheads="1"/>
          </p:cNvSpPr>
          <p:nvPr>
            <p:ph type="body" sz="half" idx="4294967295"/>
          </p:nvPr>
        </p:nvSpPr>
        <p:spPr>
          <a:xfrm>
            <a:off x="457200" y="1600200"/>
            <a:ext cx="4038600" cy="5257800"/>
          </a:xfrm>
        </p:spPr>
        <p:txBody>
          <a:bodyPr/>
          <a:lstStyle/>
          <a:p>
            <a:pPr eaLnBrk="1" hangingPunct="1"/>
            <a:r>
              <a:rPr lang="en-US" sz="2400" smtClean="0"/>
              <a:t>Plant and animal cells divide the cytoplasm in different ways.  </a:t>
            </a:r>
          </a:p>
          <a:p>
            <a:pPr eaLnBrk="1" hangingPunct="1">
              <a:buFont typeface="Wingdings 2" pitchFamily="18" charset="2"/>
              <a:buNone/>
            </a:pPr>
            <a:r>
              <a:rPr lang="en-US" sz="2400" smtClean="0"/>
              <a:t>    - In plant cells, a new cell </a:t>
            </a:r>
          </a:p>
          <a:p>
            <a:pPr eaLnBrk="1" hangingPunct="1">
              <a:buFont typeface="Wingdings 2" pitchFamily="18" charset="2"/>
              <a:buNone/>
            </a:pPr>
            <a:r>
              <a:rPr lang="en-US" sz="2400" smtClean="0"/>
              <a:t>      wall made of cellulose </a:t>
            </a:r>
          </a:p>
          <a:p>
            <a:pPr eaLnBrk="1" hangingPunct="1">
              <a:buFont typeface="Wingdings 2" pitchFamily="18" charset="2"/>
              <a:buNone/>
            </a:pPr>
            <a:r>
              <a:rPr lang="en-US" sz="2400" smtClean="0"/>
              <a:t>      forms between the 2 </a:t>
            </a:r>
          </a:p>
          <a:p>
            <a:pPr eaLnBrk="1" hangingPunct="1">
              <a:buFont typeface="Wingdings 2" pitchFamily="18" charset="2"/>
              <a:buNone/>
            </a:pPr>
            <a:r>
              <a:rPr lang="en-US" sz="2400" smtClean="0"/>
              <a:t>      new nuclei</a:t>
            </a:r>
          </a:p>
          <a:p>
            <a:pPr eaLnBrk="1" hangingPunct="1">
              <a:buFont typeface="Wingdings 2" pitchFamily="18" charset="2"/>
              <a:buNone/>
            </a:pPr>
            <a:r>
              <a:rPr lang="en-US" sz="2400" smtClean="0"/>
              <a:t>    - animal cells, a ring of</a:t>
            </a:r>
          </a:p>
          <a:p>
            <a:pPr eaLnBrk="1" hangingPunct="1">
              <a:buFont typeface="Wingdings 2" pitchFamily="18" charset="2"/>
              <a:buNone/>
            </a:pPr>
            <a:r>
              <a:rPr lang="en-US" sz="2400" smtClean="0"/>
              <a:t>      microfilaments forms </a:t>
            </a:r>
          </a:p>
          <a:p>
            <a:pPr eaLnBrk="1" hangingPunct="1">
              <a:buFont typeface="Wingdings 2" pitchFamily="18" charset="2"/>
              <a:buNone/>
            </a:pPr>
            <a:r>
              <a:rPr lang="en-US" sz="2400" smtClean="0"/>
              <a:t>      around the inside of the </a:t>
            </a:r>
          </a:p>
          <a:p>
            <a:pPr eaLnBrk="1" hangingPunct="1">
              <a:buFont typeface="Wingdings 2" pitchFamily="18" charset="2"/>
              <a:buNone/>
            </a:pPr>
            <a:r>
              <a:rPr lang="en-US" sz="2400" smtClean="0"/>
              <a:t>      cell membrane and </a:t>
            </a:r>
          </a:p>
          <a:p>
            <a:pPr eaLnBrk="1" hangingPunct="1">
              <a:buFont typeface="Wingdings 2" pitchFamily="18" charset="2"/>
              <a:buNone/>
            </a:pPr>
            <a:r>
              <a:rPr lang="en-US" sz="2400" smtClean="0"/>
              <a:t>      pinches the cell in half</a:t>
            </a:r>
          </a:p>
        </p:txBody>
      </p:sp>
      <p:pic>
        <p:nvPicPr>
          <p:cNvPr id="50180" name="Picture 4" descr="cytokinesis_plant"/>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026150" y="1641475"/>
            <a:ext cx="1951038" cy="2351088"/>
          </a:xfrm>
          <a:noFill/>
        </p:spPr>
      </p:pic>
      <p:pic>
        <p:nvPicPr>
          <p:cNvPr id="50181" name="Picture 5"/>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846763" y="3938588"/>
            <a:ext cx="1962150" cy="2614612"/>
          </a:xfrm>
          <a:noFill/>
          <a:ln/>
        </p:spPr>
      </p:pic>
    </p:spTree>
    <p:custDataLst>
      <p:tags r:id="rId1"/>
    </p:custDataLst>
    <p:extLst>
      <p:ext uri="{BB962C8B-B14F-4D97-AF65-F5344CB8AC3E}">
        <p14:creationId xmlns:p14="http://schemas.microsoft.com/office/powerpoint/2010/main" val="936222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blinds(horizontal)">
                                      <p:cBhvr>
                                        <p:cTn id="7" dur="500"/>
                                        <p:tgtEl>
                                          <p:spTgt spid="50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blinds(horizontal)">
                                      <p:cBhvr>
                                        <p:cTn id="12" dur="500"/>
                                        <p:tgtEl>
                                          <p:spTgt spid="50179">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animEffect transition="in" filter="blinds(horizontal)">
                                      <p:cBhvr>
                                        <p:cTn id="15" dur="500"/>
                                        <p:tgtEl>
                                          <p:spTgt spid="5017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0179">
                                            <p:txEl>
                                              <p:pRg st="3" end="3"/>
                                            </p:txEl>
                                          </p:spTgt>
                                        </p:tgtEl>
                                        <p:attrNameLst>
                                          <p:attrName>style.visibility</p:attrName>
                                        </p:attrNameLst>
                                      </p:cBhvr>
                                      <p:to>
                                        <p:strVal val="visible"/>
                                      </p:to>
                                    </p:set>
                                    <p:animEffect transition="in" filter="blinds(horizontal)">
                                      <p:cBhvr>
                                        <p:cTn id="18" dur="500"/>
                                        <p:tgtEl>
                                          <p:spTgt spid="50179">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50179">
                                            <p:txEl>
                                              <p:pRg st="4" end="4"/>
                                            </p:txEl>
                                          </p:spTgt>
                                        </p:tgtEl>
                                        <p:attrNameLst>
                                          <p:attrName>style.visibility</p:attrName>
                                        </p:attrNameLst>
                                      </p:cBhvr>
                                      <p:to>
                                        <p:strVal val="visible"/>
                                      </p:to>
                                    </p:set>
                                    <p:animEffect transition="in" filter="blinds(horizontal)">
                                      <p:cBhvr>
                                        <p:cTn id="21" dur="500"/>
                                        <p:tgtEl>
                                          <p:spTgt spid="5017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50179">
                                            <p:txEl>
                                              <p:pRg st="5" end="5"/>
                                            </p:txEl>
                                          </p:spTgt>
                                        </p:tgtEl>
                                        <p:attrNameLst>
                                          <p:attrName>style.visibility</p:attrName>
                                        </p:attrNameLst>
                                      </p:cBhvr>
                                      <p:to>
                                        <p:strVal val="visible"/>
                                      </p:to>
                                    </p:set>
                                    <p:animEffect transition="in" filter="blinds(horizontal)">
                                      <p:cBhvr>
                                        <p:cTn id="26" dur="500"/>
                                        <p:tgtEl>
                                          <p:spTgt spid="50179">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50179">
                                            <p:txEl>
                                              <p:pRg st="6" end="6"/>
                                            </p:txEl>
                                          </p:spTgt>
                                        </p:tgtEl>
                                        <p:attrNameLst>
                                          <p:attrName>style.visibility</p:attrName>
                                        </p:attrNameLst>
                                      </p:cBhvr>
                                      <p:to>
                                        <p:strVal val="visible"/>
                                      </p:to>
                                    </p:set>
                                    <p:animEffect transition="in" filter="blinds(horizontal)">
                                      <p:cBhvr>
                                        <p:cTn id="29" dur="500"/>
                                        <p:tgtEl>
                                          <p:spTgt spid="50179">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50179">
                                            <p:txEl>
                                              <p:pRg st="7" end="7"/>
                                            </p:txEl>
                                          </p:spTgt>
                                        </p:tgtEl>
                                        <p:attrNameLst>
                                          <p:attrName>style.visibility</p:attrName>
                                        </p:attrNameLst>
                                      </p:cBhvr>
                                      <p:to>
                                        <p:strVal val="visible"/>
                                      </p:to>
                                    </p:set>
                                    <p:animEffect transition="in" filter="blinds(horizontal)">
                                      <p:cBhvr>
                                        <p:cTn id="32" dur="500"/>
                                        <p:tgtEl>
                                          <p:spTgt spid="50179">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50179">
                                            <p:txEl>
                                              <p:pRg st="8" end="8"/>
                                            </p:txEl>
                                          </p:spTgt>
                                        </p:tgtEl>
                                        <p:attrNameLst>
                                          <p:attrName>style.visibility</p:attrName>
                                        </p:attrNameLst>
                                      </p:cBhvr>
                                      <p:to>
                                        <p:strVal val="visible"/>
                                      </p:to>
                                    </p:set>
                                    <p:animEffect transition="in" filter="blinds(horizontal)">
                                      <p:cBhvr>
                                        <p:cTn id="35" dur="500"/>
                                        <p:tgtEl>
                                          <p:spTgt spid="50179">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50179">
                                            <p:txEl>
                                              <p:pRg st="9" end="9"/>
                                            </p:txEl>
                                          </p:spTgt>
                                        </p:tgtEl>
                                        <p:attrNameLst>
                                          <p:attrName>style.visibility</p:attrName>
                                        </p:attrNameLst>
                                      </p:cBhvr>
                                      <p:to>
                                        <p:strVal val="visible"/>
                                      </p:to>
                                    </p:set>
                                    <p:animEffect transition="in" filter="blinds(horizontal)">
                                      <p:cBhvr>
                                        <p:cTn id="38" dur="500"/>
                                        <p:tgtEl>
                                          <p:spTgt spid="501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13. List </a:t>
            </a:r>
            <a:r>
              <a:rPr lang="en-US" dirty="0"/>
              <a:t>in order and describe the stages of </a:t>
            </a:r>
            <a:r>
              <a:rPr lang="en-US" i="1" dirty="0"/>
              <a:t>mitosis:</a:t>
            </a:r>
            <a:endParaRPr lang="en-US" dirty="0"/>
          </a:p>
          <a:p>
            <a:pPr lvl="0"/>
            <a:r>
              <a:rPr lang="en-US" i="1" dirty="0"/>
              <a:t>prophase</a:t>
            </a:r>
            <a:endParaRPr lang="en-US" dirty="0"/>
          </a:p>
          <a:p>
            <a:pPr lvl="0"/>
            <a:r>
              <a:rPr lang="en-US" i="1" dirty="0"/>
              <a:t>metaphase</a:t>
            </a:r>
            <a:endParaRPr lang="en-US" dirty="0"/>
          </a:p>
          <a:p>
            <a:pPr lvl="0"/>
            <a:r>
              <a:rPr lang="en-US" i="1" dirty="0"/>
              <a:t>anaphase</a:t>
            </a:r>
            <a:endParaRPr lang="en-US" dirty="0"/>
          </a:p>
          <a:p>
            <a:pPr lvl="0"/>
            <a:r>
              <a:rPr lang="en-US" i="1" dirty="0" err="1"/>
              <a:t>telophase</a:t>
            </a:r>
            <a:r>
              <a:rPr lang="en-US" dirty="0"/>
              <a:t>.</a:t>
            </a:r>
          </a:p>
          <a:p>
            <a:endParaRPr lang="en-US" dirty="0"/>
          </a:p>
        </p:txBody>
      </p:sp>
    </p:spTree>
    <p:extLst>
      <p:ext uri="{BB962C8B-B14F-4D97-AF65-F5344CB8AC3E}">
        <p14:creationId xmlns:p14="http://schemas.microsoft.com/office/powerpoint/2010/main" val="30710802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bwMode="auto">
          <a:xfrm>
            <a:off x="304800" y="457200"/>
            <a:ext cx="8686800" cy="636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normAutofit fontScale="90000"/>
          </a:bodyPr>
          <a:lstStyle/>
          <a:p>
            <a:pPr eaLnBrk="1" hangingPunct="1"/>
            <a:r>
              <a:rPr lang="en-US" cap="none" smtClean="0">
                <a:effectLst/>
              </a:rPr>
              <a:t>Summary of Mitosis</a:t>
            </a:r>
          </a:p>
        </p:txBody>
      </p:sp>
      <p:sp>
        <p:nvSpPr>
          <p:cNvPr id="12291" name="Rectangle 3"/>
          <p:cNvSpPr>
            <a:spLocks noGrp="1" noChangeArrowheads="1"/>
          </p:cNvSpPr>
          <p:nvPr>
            <p:ph type="body" sz="half" idx="4294967295"/>
          </p:nvPr>
        </p:nvSpPr>
        <p:spPr>
          <a:xfrm>
            <a:off x="457200" y="1143000"/>
            <a:ext cx="6477000" cy="4983163"/>
          </a:xfrm>
        </p:spPr>
        <p:txBody>
          <a:bodyPr/>
          <a:lstStyle/>
          <a:p>
            <a:pPr eaLnBrk="1" hangingPunct="1">
              <a:lnSpc>
                <a:spcPct val="80000"/>
              </a:lnSpc>
            </a:pPr>
            <a:r>
              <a:rPr lang="en-US" sz="1800" b="1" smtClean="0"/>
              <a:t>Prophase: </a:t>
            </a:r>
          </a:p>
          <a:p>
            <a:pPr lvl="2" eaLnBrk="1" hangingPunct="1">
              <a:lnSpc>
                <a:spcPct val="80000"/>
              </a:lnSpc>
            </a:pPr>
            <a:r>
              <a:rPr lang="en-US" sz="1800" b="1" smtClean="0"/>
              <a:t>Chromosomes condense</a:t>
            </a:r>
          </a:p>
          <a:p>
            <a:pPr lvl="2" eaLnBrk="1" hangingPunct="1">
              <a:lnSpc>
                <a:spcPct val="80000"/>
              </a:lnSpc>
            </a:pPr>
            <a:r>
              <a:rPr lang="en-US" sz="1800" b="1" smtClean="0"/>
              <a:t>Nuclear envelope disappears</a:t>
            </a:r>
          </a:p>
          <a:p>
            <a:pPr lvl="2" eaLnBrk="1" hangingPunct="1">
              <a:lnSpc>
                <a:spcPct val="80000"/>
              </a:lnSpc>
            </a:pPr>
            <a:r>
              <a:rPr lang="en-US" sz="1800" b="1" smtClean="0"/>
              <a:t>Centrioles move to opposite sides of the cell</a:t>
            </a:r>
          </a:p>
          <a:p>
            <a:pPr lvl="2" eaLnBrk="1" hangingPunct="1">
              <a:lnSpc>
                <a:spcPct val="80000"/>
              </a:lnSpc>
            </a:pPr>
            <a:r>
              <a:rPr lang="en-US" sz="1800" b="1" smtClean="0"/>
              <a:t>Spindle forms and attaches to centromeres on the chromosomes</a:t>
            </a:r>
          </a:p>
          <a:p>
            <a:pPr eaLnBrk="1" hangingPunct="1">
              <a:lnSpc>
                <a:spcPct val="80000"/>
              </a:lnSpc>
            </a:pPr>
            <a:r>
              <a:rPr lang="en-US" sz="1800" b="1" smtClean="0"/>
              <a:t>Metaphase</a:t>
            </a:r>
          </a:p>
          <a:p>
            <a:pPr lvl="2" eaLnBrk="1" hangingPunct="1">
              <a:lnSpc>
                <a:spcPct val="80000"/>
              </a:lnSpc>
            </a:pPr>
            <a:r>
              <a:rPr lang="en-US" sz="1800" b="1" smtClean="0"/>
              <a:t>Chromosomes lined up on equator of spindle</a:t>
            </a:r>
          </a:p>
          <a:p>
            <a:pPr lvl="2" eaLnBrk="1" hangingPunct="1">
              <a:lnSpc>
                <a:spcPct val="80000"/>
              </a:lnSpc>
            </a:pPr>
            <a:r>
              <a:rPr lang="en-US" sz="1800" b="1" smtClean="0"/>
              <a:t>centrosomes at opposite ends of cell</a:t>
            </a:r>
          </a:p>
          <a:p>
            <a:pPr eaLnBrk="1" hangingPunct="1">
              <a:lnSpc>
                <a:spcPct val="80000"/>
              </a:lnSpc>
            </a:pPr>
            <a:r>
              <a:rPr lang="en-US" sz="1800" b="1" smtClean="0"/>
              <a:t>Anaphase</a:t>
            </a:r>
          </a:p>
          <a:p>
            <a:pPr lvl="2" eaLnBrk="1" hangingPunct="1">
              <a:lnSpc>
                <a:spcPct val="80000"/>
              </a:lnSpc>
            </a:pPr>
            <a:r>
              <a:rPr lang="en-US" sz="1800" b="1" smtClean="0"/>
              <a:t>Centromeres divide: each 2-chromatid chromosome becomes two 1-chromatid chromosomes</a:t>
            </a:r>
          </a:p>
          <a:p>
            <a:pPr lvl="2" eaLnBrk="1" hangingPunct="1">
              <a:lnSpc>
                <a:spcPct val="80000"/>
              </a:lnSpc>
            </a:pPr>
            <a:r>
              <a:rPr lang="en-US" sz="1800" b="1" smtClean="0"/>
              <a:t>Chromosomes pulled to opposite poles by the spindle</a:t>
            </a:r>
          </a:p>
          <a:p>
            <a:pPr eaLnBrk="1" hangingPunct="1">
              <a:lnSpc>
                <a:spcPct val="80000"/>
              </a:lnSpc>
            </a:pPr>
            <a:r>
              <a:rPr lang="en-US" sz="1800" b="1" smtClean="0"/>
              <a:t>Telophase</a:t>
            </a:r>
          </a:p>
          <a:p>
            <a:pPr lvl="2" eaLnBrk="1" hangingPunct="1">
              <a:lnSpc>
                <a:spcPct val="80000"/>
              </a:lnSpc>
            </a:pPr>
            <a:r>
              <a:rPr lang="en-US" sz="1800" b="1" smtClean="0"/>
              <a:t>Chromosomes uncoil</a:t>
            </a:r>
          </a:p>
          <a:p>
            <a:pPr lvl="2" eaLnBrk="1" hangingPunct="1">
              <a:lnSpc>
                <a:spcPct val="80000"/>
              </a:lnSpc>
            </a:pPr>
            <a:r>
              <a:rPr lang="en-US" sz="1800" b="1" smtClean="0"/>
              <a:t>Spindle disappears</a:t>
            </a:r>
          </a:p>
          <a:p>
            <a:pPr lvl="2" eaLnBrk="1" hangingPunct="1">
              <a:lnSpc>
                <a:spcPct val="80000"/>
              </a:lnSpc>
            </a:pPr>
            <a:r>
              <a:rPr lang="en-US" sz="1800" b="1" smtClean="0"/>
              <a:t>Nuclear envelope reappears</a:t>
            </a:r>
          </a:p>
          <a:p>
            <a:pPr lvl="2" eaLnBrk="1" hangingPunct="1">
              <a:lnSpc>
                <a:spcPct val="80000"/>
              </a:lnSpc>
            </a:pPr>
            <a:r>
              <a:rPr lang="en-US" sz="1800" b="1" smtClean="0"/>
              <a:t>Cytokinesis: the cytoplasm is divided into 2 cells</a:t>
            </a:r>
          </a:p>
        </p:txBody>
      </p:sp>
      <p:pic>
        <p:nvPicPr>
          <p:cNvPr id="51204" name="Picture 4" descr="prophase"/>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rcRect/>
          <a:stretch>
            <a:fillRect/>
          </a:stretch>
        </p:blipFill>
        <p:spPr>
          <a:xfrm>
            <a:off x="7391400" y="1295400"/>
            <a:ext cx="1023938" cy="922338"/>
          </a:xfrm>
          <a:noFill/>
        </p:spPr>
      </p:pic>
      <p:pic>
        <p:nvPicPr>
          <p:cNvPr id="51205" name="Picture 6" descr="metaphase"/>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a:xfrm>
            <a:off x="7624763" y="2544763"/>
            <a:ext cx="1111250" cy="985837"/>
          </a:xfrm>
          <a:noFill/>
        </p:spPr>
      </p:pic>
      <p:pic>
        <p:nvPicPr>
          <p:cNvPr id="51206" name="Picture 8" descr="anapha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600" y="3810000"/>
            <a:ext cx="97631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9" descr="telopha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7600" y="4953000"/>
            <a:ext cx="10937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832735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blinds(horizontal)">
                                      <p:cBhvr>
                                        <p:cTn id="7" dur="500"/>
                                        <p:tgtEl>
                                          <p:spTgt spid="1229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291">
                                            <p:txEl>
                                              <p:pRg st="1" end="1"/>
                                            </p:txEl>
                                          </p:spTgt>
                                        </p:tgtEl>
                                        <p:attrNameLst>
                                          <p:attrName>style.visibility</p:attrName>
                                        </p:attrNameLst>
                                      </p:cBhvr>
                                      <p:to>
                                        <p:strVal val="visible"/>
                                      </p:to>
                                    </p:set>
                                    <p:animEffect transition="in" filter="blinds(horizontal)">
                                      <p:cBhvr>
                                        <p:cTn id="10" dur="500"/>
                                        <p:tgtEl>
                                          <p:spTgt spid="1229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animEffect transition="in" filter="blinds(horizontal)">
                                      <p:cBhvr>
                                        <p:cTn id="13" dur="500"/>
                                        <p:tgtEl>
                                          <p:spTgt spid="12291">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2291">
                                            <p:txEl>
                                              <p:pRg st="3" end="3"/>
                                            </p:txEl>
                                          </p:spTgt>
                                        </p:tgtEl>
                                        <p:attrNameLst>
                                          <p:attrName>style.visibility</p:attrName>
                                        </p:attrNameLst>
                                      </p:cBhvr>
                                      <p:to>
                                        <p:strVal val="visible"/>
                                      </p:to>
                                    </p:set>
                                    <p:animEffect transition="in" filter="blinds(horizontal)">
                                      <p:cBhvr>
                                        <p:cTn id="16" dur="500"/>
                                        <p:tgtEl>
                                          <p:spTgt spid="12291">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animEffect transition="in" filter="blinds(horizontal)">
                                      <p:cBhvr>
                                        <p:cTn id="19" dur="500"/>
                                        <p:tgtEl>
                                          <p:spTgt spid="12291">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12291">
                                            <p:txEl>
                                              <p:pRg st="5" end="5"/>
                                            </p:txEl>
                                          </p:spTgt>
                                        </p:tgtEl>
                                        <p:attrNameLst>
                                          <p:attrName>style.visibility</p:attrName>
                                        </p:attrNameLst>
                                      </p:cBhvr>
                                      <p:to>
                                        <p:strVal val="visible"/>
                                      </p:to>
                                    </p:set>
                                    <p:animEffect transition="in" filter="blinds(horizontal)">
                                      <p:cBhvr>
                                        <p:cTn id="24" dur="500"/>
                                        <p:tgtEl>
                                          <p:spTgt spid="12291">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12291">
                                            <p:txEl>
                                              <p:pRg st="6" end="6"/>
                                            </p:txEl>
                                          </p:spTgt>
                                        </p:tgtEl>
                                        <p:attrNameLst>
                                          <p:attrName>style.visibility</p:attrName>
                                        </p:attrNameLst>
                                      </p:cBhvr>
                                      <p:to>
                                        <p:strVal val="visible"/>
                                      </p:to>
                                    </p:set>
                                    <p:animEffect transition="in" filter="blinds(horizontal)">
                                      <p:cBhvr>
                                        <p:cTn id="27" dur="500"/>
                                        <p:tgtEl>
                                          <p:spTgt spid="12291">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2291">
                                            <p:txEl>
                                              <p:pRg st="7" end="7"/>
                                            </p:txEl>
                                          </p:spTgt>
                                        </p:tgtEl>
                                        <p:attrNameLst>
                                          <p:attrName>style.visibility</p:attrName>
                                        </p:attrNameLst>
                                      </p:cBhvr>
                                      <p:to>
                                        <p:strVal val="visible"/>
                                      </p:to>
                                    </p:set>
                                    <p:animEffect transition="in" filter="blinds(horizontal)">
                                      <p:cBhvr>
                                        <p:cTn id="30" dur="500"/>
                                        <p:tgtEl>
                                          <p:spTgt spid="12291">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2291">
                                            <p:txEl>
                                              <p:pRg st="8" end="8"/>
                                            </p:txEl>
                                          </p:spTgt>
                                        </p:tgtEl>
                                        <p:attrNameLst>
                                          <p:attrName>style.visibility</p:attrName>
                                        </p:attrNameLst>
                                      </p:cBhvr>
                                      <p:to>
                                        <p:strVal val="visible"/>
                                      </p:to>
                                    </p:set>
                                    <p:animEffect transition="in" filter="blinds(horizontal)">
                                      <p:cBhvr>
                                        <p:cTn id="35" dur="500"/>
                                        <p:tgtEl>
                                          <p:spTgt spid="12291">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2291">
                                            <p:txEl>
                                              <p:pRg st="9" end="9"/>
                                            </p:txEl>
                                          </p:spTgt>
                                        </p:tgtEl>
                                        <p:attrNameLst>
                                          <p:attrName>style.visibility</p:attrName>
                                        </p:attrNameLst>
                                      </p:cBhvr>
                                      <p:to>
                                        <p:strVal val="visible"/>
                                      </p:to>
                                    </p:set>
                                    <p:animEffect transition="in" filter="blinds(horizontal)">
                                      <p:cBhvr>
                                        <p:cTn id="38" dur="500"/>
                                        <p:tgtEl>
                                          <p:spTgt spid="12291">
                                            <p:txEl>
                                              <p:pRg st="9" end="9"/>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2291">
                                            <p:txEl>
                                              <p:pRg st="10" end="10"/>
                                            </p:txEl>
                                          </p:spTgt>
                                        </p:tgtEl>
                                        <p:attrNameLst>
                                          <p:attrName>style.visibility</p:attrName>
                                        </p:attrNameLst>
                                      </p:cBhvr>
                                      <p:to>
                                        <p:strVal val="visible"/>
                                      </p:to>
                                    </p:set>
                                    <p:animEffect transition="in" filter="blinds(horizontal)">
                                      <p:cBhvr>
                                        <p:cTn id="41" dur="500"/>
                                        <p:tgtEl>
                                          <p:spTgt spid="12291">
                                            <p:txEl>
                                              <p:pRg st="10" end="1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12291">
                                            <p:txEl>
                                              <p:pRg st="11" end="11"/>
                                            </p:txEl>
                                          </p:spTgt>
                                        </p:tgtEl>
                                        <p:attrNameLst>
                                          <p:attrName>style.visibility</p:attrName>
                                        </p:attrNameLst>
                                      </p:cBhvr>
                                      <p:to>
                                        <p:strVal val="visible"/>
                                      </p:to>
                                    </p:set>
                                    <p:animEffect transition="in" filter="blinds(horizontal)">
                                      <p:cBhvr>
                                        <p:cTn id="46" dur="500"/>
                                        <p:tgtEl>
                                          <p:spTgt spid="12291">
                                            <p:txEl>
                                              <p:pRg st="11" end="11"/>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12291">
                                            <p:txEl>
                                              <p:pRg st="12" end="12"/>
                                            </p:txEl>
                                          </p:spTgt>
                                        </p:tgtEl>
                                        <p:attrNameLst>
                                          <p:attrName>style.visibility</p:attrName>
                                        </p:attrNameLst>
                                      </p:cBhvr>
                                      <p:to>
                                        <p:strVal val="visible"/>
                                      </p:to>
                                    </p:set>
                                    <p:animEffect transition="in" filter="blinds(horizontal)">
                                      <p:cBhvr>
                                        <p:cTn id="49" dur="500"/>
                                        <p:tgtEl>
                                          <p:spTgt spid="12291">
                                            <p:txEl>
                                              <p:pRg st="12" end="12"/>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12291">
                                            <p:txEl>
                                              <p:pRg st="13" end="13"/>
                                            </p:txEl>
                                          </p:spTgt>
                                        </p:tgtEl>
                                        <p:attrNameLst>
                                          <p:attrName>style.visibility</p:attrName>
                                        </p:attrNameLst>
                                      </p:cBhvr>
                                      <p:to>
                                        <p:strVal val="visible"/>
                                      </p:to>
                                    </p:set>
                                    <p:animEffect transition="in" filter="blinds(horizontal)">
                                      <p:cBhvr>
                                        <p:cTn id="52" dur="500"/>
                                        <p:tgtEl>
                                          <p:spTgt spid="12291">
                                            <p:txEl>
                                              <p:pRg st="13" end="13"/>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12291">
                                            <p:txEl>
                                              <p:pRg st="14" end="14"/>
                                            </p:txEl>
                                          </p:spTgt>
                                        </p:tgtEl>
                                        <p:attrNameLst>
                                          <p:attrName>style.visibility</p:attrName>
                                        </p:attrNameLst>
                                      </p:cBhvr>
                                      <p:to>
                                        <p:strVal val="visible"/>
                                      </p:to>
                                    </p:set>
                                    <p:animEffect transition="in" filter="blinds(horizontal)">
                                      <p:cBhvr>
                                        <p:cTn id="55" dur="500"/>
                                        <p:tgtEl>
                                          <p:spTgt spid="12291">
                                            <p:txEl>
                                              <p:pRg st="14" end="14"/>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12291">
                                            <p:txEl>
                                              <p:pRg st="15" end="15"/>
                                            </p:txEl>
                                          </p:spTgt>
                                        </p:tgtEl>
                                        <p:attrNameLst>
                                          <p:attrName>style.visibility</p:attrName>
                                        </p:attrNameLst>
                                      </p:cBhvr>
                                      <p:to>
                                        <p:strVal val="visible"/>
                                      </p:to>
                                    </p:set>
                                    <p:animEffect transition="in" filter="blinds(horizontal)">
                                      <p:cBhvr>
                                        <p:cTn id="58" dur="500"/>
                                        <p:tgtEl>
                                          <p:spTgt spid="1229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71675"/>
            <a:ext cx="48768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633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10" y="609600"/>
            <a:ext cx="8724990" cy="5713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67948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14. Analyze </a:t>
            </a:r>
            <a:r>
              <a:rPr lang="en-US" dirty="0"/>
              <a:t>the meiotic maintenance of a constant </a:t>
            </a:r>
            <a:r>
              <a:rPr lang="en-US" i="1" dirty="0"/>
              <a:t>chromosome</a:t>
            </a:r>
            <a:r>
              <a:rPr lang="en-US" dirty="0"/>
              <a:t> number from one generation to the next </a:t>
            </a:r>
          </a:p>
        </p:txBody>
      </p:sp>
    </p:spTree>
    <p:extLst>
      <p:ext uri="{BB962C8B-B14F-4D97-AF65-F5344CB8AC3E}">
        <p14:creationId xmlns:p14="http://schemas.microsoft.com/office/powerpoint/2010/main" val="19768889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Mitosis Review</a:t>
            </a:r>
            <a:endParaRPr lang="en-US" dirty="0"/>
          </a:p>
        </p:txBody>
      </p:sp>
      <p:sp>
        <p:nvSpPr>
          <p:cNvPr id="3" name="Content Placeholder 2"/>
          <p:cNvSpPr>
            <a:spLocks noGrp="1"/>
          </p:cNvSpPr>
          <p:nvPr>
            <p:ph idx="1"/>
          </p:nvPr>
        </p:nvSpPr>
        <p:spPr>
          <a:xfrm>
            <a:off x="457200" y="1600200"/>
            <a:ext cx="8229600" cy="4876800"/>
          </a:xfrm>
        </p:spPr>
        <p:txBody>
          <a:bodyPr>
            <a:normAutofit fontScale="77500" lnSpcReduction="20000"/>
          </a:bodyPr>
          <a:lstStyle/>
          <a:p>
            <a:r>
              <a:rPr lang="en-US" dirty="0" smtClean="0"/>
              <a:t>In single-cell organisms, mitosis is the only form of reproduction</a:t>
            </a:r>
          </a:p>
          <a:p>
            <a:r>
              <a:rPr lang="en-US" dirty="0" smtClean="0"/>
              <a:t>In multi-cellular organisms, mitosis occurs only in somatic cells (all cells except germ cells)</a:t>
            </a:r>
          </a:p>
          <a:p>
            <a:pPr lvl="1"/>
            <a:r>
              <a:rPr lang="en-US" dirty="0" smtClean="0"/>
              <a:t>Germ cells are found in your ovaries/testes and they divide through a process called meiosis to make sperm and egg cells</a:t>
            </a:r>
          </a:p>
          <a:p>
            <a:r>
              <a:rPr lang="en-US" dirty="0" smtClean="0"/>
              <a:t>We consider mitosis asexual, and after one round of mitosis you have 2 genetically identical daughter cells </a:t>
            </a:r>
          </a:p>
          <a:p>
            <a:r>
              <a:rPr lang="en-US" dirty="0"/>
              <a:t>We use mitosis all over our bodies for repair after injury, replacement of cells as some get worn and die, and growth.   </a:t>
            </a:r>
            <a:endParaRPr lang="en-US" dirty="0" smtClean="0"/>
          </a:p>
          <a:p>
            <a:r>
              <a:rPr lang="en-US" dirty="0" smtClean="0"/>
              <a:t>Mitosis </a:t>
            </a:r>
            <a:r>
              <a:rPr lang="en-US" dirty="0"/>
              <a:t>is also used for embryonic development from the single, fertilized egg </a:t>
            </a:r>
            <a:r>
              <a:rPr lang="en-US" dirty="0" smtClean="0"/>
              <a:t>(zygote) to </a:t>
            </a:r>
            <a:r>
              <a:rPr lang="en-US" dirty="0"/>
              <a:t>the multicellular </a:t>
            </a:r>
            <a:r>
              <a:rPr lang="en-US" dirty="0" smtClean="0"/>
              <a:t>fetus</a:t>
            </a:r>
            <a:endParaRPr lang="en-US" dirty="0"/>
          </a:p>
        </p:txBody>
      </p:sp>
    </p:spTree>
    <p:extLst>
      <p:ext uri="{BB962C8B-B14F-4D97-AF65-F5344CB8AC3E}">
        <p14:creationId xmlns:p14="http://schemas.microsoft.com/office/powerpoint/2010/main" val="37009176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dirty="0" smtClean="0"/>
              <a:t>This is a KARYOTYPE.  Autosomes </a:t>
            </a:r>
            <a:r>
              <a:rPr lang="en-US" sz="2200" dirty="0" smtClean="0"/>
              <a:t>( pairs 1-22</a:t>
            </a:r>
            <a:r>
              <a:rPr lang="en-US" sz="2200" dirty="0" smtClean="0"/>
              <a:t>) and sex chromosomes </a:t>
            </a:r>
            <a:r>
              <a:rPr lang="en-US" sz="2200" dirty="0" smtClean="0"/>
              <a:t>(pair 23</a:t>
            </a:r>
            <a:r>
              <a:rPr lang="en-US" sz="2200" dirty="0" smtClean="0"/>
              <a:t>)</a:t>
            </a:r>
            <a:br>
              <a:rPr lang="en-US" sz="2200" dirty="0" smtClean="0"/>
            </a:br>
            <a:r>
              <a:rPr lang="en-US" sz="2200" dirty="0" smtClean="0"/>
              <a:t>diploid = 2 sets of chromosomes </a:t>
            </a:r>
            <a:r>
              <a:rPr lang="en-US" sz="2200" dirty="0" smtClean="0"/>
              <a:t>(this cell is diploid-has 46)</a:t>
            </a:r>
            <a:r>
              <a:rPr lang="en-US" dirty="0" smtClean="0"/>
              <a:t/>
            </a:r>
            <a:br>
              <a:rPr lang="en-US" dirty="0" smtClean="0"/>
            </a:br>
            <a:r>
              <a:rPr lang="en-US" sz="2200" dirty="0" smtClean="0"/>
              <a:t>homologous = term used to refer to chromosomes that each have a corresponding chromosome from the opposite sex parent</a:t>
            </a:r>
            <a:br>
              <a:rPr lang="en-US" sz="2200" dirty="0" smtClean="0"/>
            </a:br>
            <a:endParaRPr lang="en-US" sz="2200" dirty="0"/>
          </a:p>
        </p:txBody>
      </p:sp>
      <p:sp>
        <p:nvSpPr>
          <p:cNvPr id="3" name="Content Placeholder 2"/>
          <p:cNvSpPr>
            <a:spLocks noGrp="1"/>
          </p:cNvSpPr>
          <p:nvPr>
            <p:ph idx="1"/>
          </p:nvPr>
        </p:nvSpPr>
        <p:spPr/>
        <p:txBody>
          <a:bodyPr/>
          <a:lstStyle/>
          <a:p>
            <a:endParaRPr lang="en-US" dirty="0"/>
          </a:p>
        </p:txBody>
      </p:sp>
      <p:pic>
        <p:nvPicPr>
          <p:cNvPr id="1026" name="Picture 2" descr="http://upload.wikimedia.org/wikipedia/commons/thumb/5/53/NHGRI_human_male_karyotype.png/250px-NHGRI_human_male_karyoty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651" y="1680693"/>
            <a:ext cx="6643074" cy="518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762000" y="1680693"/>
            <a:ext cx="457200" cy="2243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828800" y="1680693"/>
            <a:ext cx="381000" cy="2243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200" y="1143000"/>
            <a:ext cx="1752600" cy="600164"/>
          </a:xfrm>
          <a:prstGeom prst="rect">
            <a:avLst/>
          </a:prstGeom>
          <a:noFill/>
        </p:spPr>
        <p:txBody>
          <a:bodyPr wrap="square" rtlCol="0">
            <a:spAutoFit/>
          </a:bodyPr>
          <a:lstStyle/>
          <a:p>
            <a:r>
              <a:rPr lang="en-US" sz="1100" dirty="0" smtClean="0"/>
              <a:t>In each pair, left chromosomes came from mom</a:t>
            </a:r>
            <a:endParaRPr lang="en-US" sz="1100" dirty="0"/>
          </a:p>
        </p:txBody>
      </p:sp>
      <p:sp>
        <p:nvSpPr>
          <p:cNvPr id="10" name="TextBox 9"/>
          <p:cNvSpPr txBox="1"/>
          <p:nvPr/>
        </p:nvSpPr>
        <p:spPr>
          <a:xfrm>
            <a:off x="2237704" y="1304836"/>
            <a:ext cx="1752600" cy="600164"/>
          </a:xfrm>
          <a:prstGeom prst="rect">
            <a:avLst/>
          </a:prstGeom>
          <a:noFill/>
        </p:spPr>
        <p:txBody>
          <a:bodyPr wrap="square" rtlCol="0">
            <a:spAutoFit/>
          </a:bodyPr>
          <a:lstStyle/>
          <a:p>
            <a:r>
              <a:rPr lang="en-US" sz="1100" dirty="0" smtClean="0"/>
              <a:t>In each pair, right chromosomes came from dad</a:t>
            </a:r>
            <a:endParaRPr lang="en-US" sz="1100" dirty="0"/>
          </a:p>
        </p:txBody>
      </p:sp>
      <p:cxnSp>
        <p:nvCxnSpPr>
          <p:cNvPr id="11" name="Straight Arrow Connector 10"/>
          <p:cNvCxnSpPr/>
          <p:nvPr/>
        </p:nvCxnSpPr>
        <p:spPr>
          <a:xfrm flipH="1">
            <a:off x="7467600" y="5410200"/>
            <a:ext cx="3810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848600" y="3429000"/>
            <a:ext cx="1066800" cy="2677656"/>
          </a:xfrm>
          <a:prstGeom prst="rect">
            <a:avLst/>
          </a:prstGeom>
          <a:noFill/>
        </p:spPr>
        <p:txBody>
          <a:bodyPr wrap="square" rtlCol="0">
            <a:spAutoFit/>
          </a:bodyPr>
          <a:lstStyle/>
          <a:p>
            <a:r>
              <a:rPr lang="en-US" sz="1200" dirty="0" smtClean="0"/>
              <a:t>Mom can only give an X chromosome, Dad can give either an X or a Y chromosome.  This means that the dad determines the sex of the child- XX if it’s a girl, XY if it’s a boy.</a:t>
            </a:r>
            <a:endParaRPr lang="en-US" sz="1200" dirty="0"/>
          </a:p>
        </p:txBody>
      </p:sp>
      <p:sp>
        <p:nvSpPr>
          <p:cNvPr id="13" name="TextBox 12"/>
          <p:cNvSpPr txBox="1"/>
          <p:nvPr/>
        </p:nvSpPr>
        <p:spPr>
          <a:xfrm>
            <a:off x="76200" y="3613666"/>
            <a:ext cx="1314450" cy="2492990"/>
          </a:xfrm>
          <a:prstGeom prst="rect">
            <a:avLst/>
          </a:prstGeom>
          <a:noFill/>
        </p:spPr>
        <p:txBody>
          <a:bodyPr wrap="square" rtlCol="0">
            <a:spAutoFit/>
          </a:bodyPr>
          <a:lstStyle/>
          <a:p>
            <a:r>
              <a:rPr lang="en-US" sz="1200" dirty="0" smtClean="0"/>
              <a:t>If you took all the chromosomes on the left, that would be a haploid (23) cell or gamete.  Girls gametes are eggs, and boys gametes are sperm.  They fuse together to make a diploid zygote, which is shown here.</a:t>
            </a:r>
            <a:endParaRPr lang="en-US" sz="1200" dirty="0"/>
          </a:p>
        </p:txBody>
      </p:sp>
    </p:spTree>
    <p:extLst>
      <p:ext uri="{BB962C8B-B14F-4D97-AF65-F5344CB8AC3E}">
        <p14:creationId xmlns:p14="http://schemas.microsoft.com/office/powerpoint/2010/main" val="32606457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747" y="304800"/>
            <a:ext cx="8229600" cy="1143000"/>
          </a:xfrm>
        </p:spPr>
        <p:txBody>
          <a:bodyPr/>
          <a:lstStyle/>
          <a:p>
            <a:r>
              <a:rPr lang="en-US" dirty="0" smtClean="0"/>
              <a:t>Gene Maps p. 280</a:t>
            </a:r>
            <a:endParaRPr lang="en-US" dirty="0"/>
          </a:p>
        </p:txBody>
      </p:sp>
      <p:sp>
        <p:nvSpPr>
          <p:cNvPr id="3" name="Content Placeholder 2"/>
          <p:cNvSpPr>
            <a:spLocks noGrp="1"/>
          </p:cNvSpPr>
          <p:nvPr>
            <p:ph idx="1"/>
          </p:nvPr>
        </p:nvSpPr>
        <p:spPr>
          <a:xfrm>
            <a:off x="457200" y="1600200"/>
            <a:ext cx="4267200" cy="4525963"/>
          </a:xfrm>
        </p:spPr>
        <p:txBody>
          <a:bodyPr/>
          <a:lstStyle/>
          <a:p>
            <a:r>
              <a:rPr lang="en-US" dirty="0" smtClean="0"/>
              <a:t>Gene: chemical factor that determines traits.</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5" y="3035698"/>
            <a:ext cx="5382296" cy="3713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311" y="304800"/>
            <a:ext cx="4286250"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562600" y="4572000"/>
            <a:ext cx="3352800" cy="1077218"/>
          </a:xfrm>
          <a:prstGeom prst="rect">
            <a:avLst/>
          </a:prstGeom>
          <a:noFill/>
        </p:spPr>
        <p:txBody>
          <a:bodyPr wrap="square" rtlCol="0">
            <a:spAutoFit/>
          </a:bodyPr>
          <a:lstStyle/>
          <a:p>
            <a:r>
              <a:rPr lang="en-US" sz="3200" dirty="0" smtClean="0"/>
              <a:t>Alleles: Different forms of the gene</a:t>
            </a:r>
            <a:endParaRPr lang="en-US" sz="3200" dirty="0"/>
          </a:p>
        </p:txBody>
      </p:sp>
    </p:spTree>
    <p:extLst>
      <p:ext uri="{BB962C8B-B14F-4D97-AF65-F5344CB8AC3E}">
        <p14:creationId xmlns:p14="http://schemas.microsoft.com/office/powerpoint/2010/main" val="29492517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Somatic cells v Reproductive Cells (gametes)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refer to the number of chromosomes in a cell as N</a:t>
            </a:r>
          </a:p>
          <a:p>
            <a:r>
              <a:rPr lang="en-US" dirty="0" smtClean="0"/>
              <a:t>All human somatic cells are diploid (2N)-meaning there are 46 chromosomes (23 came from your mother, and 23 came from your father)</a:t>
            </a:r>
          </a:p>
          <a:p>
            <a:r>
              <a:rPr lang="en-US" dirty="0" smtClean="0"/>
              <a:t>All gametes are haploid (N)- so when the sperm (23 chromosomes) fertilizes the egg (23 chromosomes) to make a zygote, the cell becomes diploid (46 chromosomes)</a:t>
            </a:r>
          </a:p>
          <a:p>
            <a:r>
              <a:rPr lang="en-US" dirty="0" smtClean="0"/>
              <a:t>Gametes come from a germ cell which is diploid, but undergoes 2 divisions to form 4 gametes</a:t>
            </a:r>
            <a:endParaRPr lang="en-US" dirty="0"/>
          </a:p>
        </p:txBody>
      </p:sp>
    </p:spTree>
    <p:extLst>
      <p:ext uri="{BB962C8B-B14F-4D97-AF65-F5344CB8AC3E}">
        <p14:creationId xmlns:p14="http://schemas.microsoft.com/office/powerpoint/2010/main" val="2208658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b="1"/>
              <a:t>Nucleic acids - structure</a:t>
            </a:r>
          </a:p>
        </p:txBody>
      </p:sp>
      <p:sp>
        <p:nvSpPr>
          <p:cNvPr id="10243" name="Rectangle 3"/>
          <p:cNvSpPr>
            <a:spLocks noGrp="1" noChangeArrowheads="1"/>
          </p:cNvSpPr>
          <p:nvPr>
            <p:ph type="body" idx="1"/>
          </p:nvPr>
        </p:nvSpPr>
        <p:spPr/>
        <p:txBody>
          <a:bodyPr/>
          <a:lstStyle/>
          <a:p>
            <a:r>
              <a:rPr lang="en-US"/>
              <a:t>Contain hydrogen, oxygen, nitrogen, carbon, and phosphorus</a:t>
            </a:r>
          </a:p>
          <a:p>
            <a:r>
              <a:rPr lang="en-US"/>
              <a:t>Nucleic acids are polynucleotides (polymer), which are made up of nucleotides (monomer), which contain</a:t>
            </a:r>
          </a:p>
          <a:p>
            <a:pPr lvl="1"/>
            <a:r>
              <a:rPr lang="en-US" b="1"/>
              <a:t>5-carbon sugar</a:t>
            </a:r>
          </a:p>
          <a:p>
            <a:pPr lvl="1"/>
            <a:r>
              <a:rPr lang="en-US" b="1"/>
              <a:t>Phosphate group</a:t>
            </a:r>
          </a:p>
          <a:p>
            <a:pPr lvl="1"/>
            <a:r>
              <a:rPr lang="en-US" b="1"/>
              <a:t>Nitrogenous base</a:t>
            </a:r>
          </a:p>
          <a:p>
            <a:pPr lvl="1">
              <a:buFontTx/>
              <a:buNone/>
            </a:pPr>
            <a:endParaRPr lang="en-US" b="1"/>
          </a:p>
          <a:p>
            <a:endParaRPr 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314825"/>
            <a:ext cx="3667125"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308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Meiosis Preview</a:t>
            </a:r>
            <a:endParaRPr lang="en-US" dirty="0"/>
          </a:p>
        </p:txBody>
      </p:sp>
      <p:sp>
        <p:nvSpPr>
          <p:cNvPr id="3" name="Content Placeholder 2"/>
          <p:cNvSpPr>
            <a:spLocks noGrp="1"/>
          </p:cNvSpPr>
          <p:nvPr>
            <p:ph idx="1"/>
          </p:nvPr>
        </p:nvSpPr>
        <p:spPr/>
        <p:txBody>
          <a:bodyPr/>
          <a:lstStyle/>
          <a:p>
            <a:r>
              <a:rPr lang="en-US" dirty="0" smtClean="0"/>
              <a:t>How are the haploid gametes formed?</a:t>
            </a:r>
          </a:p>
          <a:p>
            <a:pPr lvl="1"/>
            <a:r>
              <a:rPr lang="en-US" dirty="0" smtClean="0"/>
              <a:t>A process called meiosis turns a diploid </a:t>
            </a:r>
            <a:r>
              <a:rPr lang="en-US" b="1" dirty="0" smtClean="0"/>
              <a:t>germ</a:t>
            </a:r>
            <a:r>
              <a:rPr lang="en-US" dirty="0" smtClean="0"/>
              <a:t> cell into 4 haploid gametes. See page 276.</a:t>
            </a:r>
            <a:endParaRPr lang="en-US" dirty="0"/>
          </a:p>
          <a:p>
            <a:pPr marL="457200" lvl="1" indent="0">
              <a:buNone/>
            </a:pPr>
            <a:endParaRPr lang="en-US"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046927"/>
            <a:ext cx="4222750" cy="3745828"/>
          </a:xfrm>
          <a:prstGeom prst="rect">
            <a:avLst/>
          </a:prstGeom>
        </p:spPr>
      </p:pic>
      <p:sp>
        <p:nvSpPr>
          <p:cNvPr id="4" name="TextBox 3"/>
          <p:cNvSpPr txBox="1"/>
          <p:nvPr/>
        </p:nvSpPr>
        <p:spPr>
          <a:xfrm>
            <a:off x="5029200" y="3352800"/>
            <a:ext cx="3581400" cy="3139321"/>
          </a:xfrm>
          <a:prstGeom prst="rect">
            <a:avLst/>
          </a:prstGeom>
          <a:noFill/>
        </p:spPr>
        <p:txBody>
          <a:bodyPr wrap="square" rtlCol="0">
            <a:spAutoFit/>
          </a:bodyPr>
          <a:lstStyle/>
          <a:p>
            <a:r>
              <a:rPr lang="en-US" dirty="0" smtClean="0"/>
              <a:t>Meiotic Maintenance of Chromosomes: It is important that meiosis produces 4 haploid cells.  This way, during fertilization, 2 haploid (23 chromosomes) cells come together to produce one diploid (46 chromosomes) cell.  W/o meiosis 2 diploid cells would fuse to produces 92 chromosomes, and the chromosome number would increase every generation.</a:t>
            </a:r>
            <a:endParaRPr lang="en-US" dirty="0"/>
          </a:p>
        </p:txBody>
      </p:sp>
    </p:spTree>
    <p:extLst>
      <p:ext uri="{BB962C8B-B14F-4D97-AF65-F5344CB8AC3E}">
        <p14:creationId xmlns:p14="http://schemas.microsoft.com/office/powerpoint/2010/main" val="19318772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8" y="228600"/>
            <a:ext cx="9280902" cy="651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3884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95300" y="2332037"/>
            <a:ext cx="3886200" cy="4525963"/>
          </a:xfrm>
        </p:spPr>
        <p:txBody>
          <a:bodyPr>
            <a:normAutofit fontScale="92500" lnSpcReduction="20000"/>
          </a:bodyPr>
          <a:lstStyle/>
          <a:p>
            <a:r>
              <a:rPr lang="en-US" dirty="0" smtClean="0"/>
              <a:t>Crossing-over results in the exchange of alleles (forms of the gene-gene is on chromosome) between homologous chromosomes and produces new combinations of alleles: results in even more variation!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81000"/>
            <a:ext cx="3810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36490"/>
            <a:ext cx="3086100" cy="236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8367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316162"/>
          </a:xfrm>
        </p:spPr>
        <p:txBody>
          <a:bodyPr>
            <a:normAutofit fontScale="90000"/>
          </a:bodyPr>
          <a:lstStyle/>
          <a:p>
            <a:r>
              <a:rPr lang="en-US" sz="2800" dirty="0"/>
              <a:t>In addition to Crossing-Over, the process of meiosis ensures that chromosomes are randomly assorted. The following images show three separate possibility for a single cell that has undergone meiosis. Look at all the different combinations. </a:t>
            </a:r>
            <a:r>
              <a:rPr lang="en-US" sz="1600" dirty="0"/>
              <a:t/>
            </a:r>
            <a:br>
              <a:rPr lang="en-US" sz="1600" dirty="0"/>
            </a:br>
            <a:endParaRPr lang="en-US" sz="1600"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86000"/>
            <a:ext cx="4419600" cy="435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9799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18" y="152400"/>
            <a:ext cx="8763628" cy="6400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07954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200" y="1066799"/>
            <a:ext cx="3963572" cy="516987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066800"/>
            <a:ext cx="3733800" cy="5169877"/>
          </a:xfrm>
          <a:prstGeom prst="rect">
            <a:avLst/>
          </a:prstGeom>
        </p:spPr>
      </p:pic>
    </p:spTree>
    <p:extLst>
      <p:ext uri="{BB962C8B-B14F-4D97-AF65-F5344CB8AC3E}">
        <p14:creationId xmlns:p14="http://schemas.microsoft.com/office/powerpoint/2010/main" val="9885284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do we need a special type of cell division just for making gametes? </a:t>
            </a:r>
          </a:p>
        </p:txBody>
      </p:sp>
      <p:sp>
        <p:nvSpPr>
          <p:cNvPr id="3" name="Content Placeholder 2"/>
          <p:cNvSpPr>
            <a:spLocks noGrp="1"/>
          </p:cNvSpPr>
          <p:nvPr>
            <p:ph idx="1"/>
          </p:nvPr>
        </p:nvSpPr>
        <p:spPr/>
        <p:txBody>
          <a:bodyPr>
            <a:normAutofit fontScale="92500" lnSpcReduction="20000"/>
          </a:bodyPr>
          <a:lstStyle/>
          <a:p>
            <a:pPr marL="514350" indent="-514350">
              <a:buAutoNum type="arabicParenR"/>
            </a:pPr>
            <a:r>
              <a:rPr lang="en-US" dirty="0"/>
              <a:t>W</a:t>
            </a:r>
            <a:r>
              <a:rPr lang="en-US" dirty="0" smtClean="0"/>
              <a:t>hen </a:t>
            </a:r>
            <a:r>
              <a:rPr lang="en-US" dirty="0"/>
              <a:t>we produce our next generation, we do not wish to make identical individuals to ourselves... instead, </a:t>
            </a:r>
            <a:r>
              <a:rPr lang="en-US" b="1" dirty="0"/>
              <a:t>we make unique individuals, different from either parent</a:t>
            </a:r>
            <a:r>
              <a:rPr lang="en-US" dirty="0"/>
              <a:t>. </a:t>
            </a:r>
            <a:endParaRPr lang="en-US" dirty="0" smtClean="0"/>
          </a:p>
          <a:p>
            <a:pPr marL="0" lvl="1" indent="0">
              <a:buNone/>
            </a:pPr>
            <a:r>
              <a:rPr lang="en-US" dirty="0" smtClean="0"/>
              <a:t>	-We have to be able to mix up our own genetic 	information into new combinations</a:t>
            </a:r>
          </a:p>
          <a:p>
            <a:pPr marL="514350" indent="-514350">
              <a:buAutoNum type="arabicParenR"/>
            </a:pPr>
            <a:r>
              <a:rPr lang="en-US" b="1" dirty="0" smtClean="0"/>
              <a:t>We </a:t>
            </a:r>
            <a:r>
              <a:rPr lang="en-US" b="1" dirty="0"/>
              <a:t>need our </a:t>
            </a:r>
            <a:r>
              <a:rPr lang="en-US" b="1" dirty="0" smtClean="0"/>
              <a:t>sperm and eggs </a:t>
            </a:r>
            <a:r>
              <a:rPr lang="en-US" b="1" dirty="0"/>
              <a:t>to contain only half of the normal amount of genetic </a:t>
            </a:r>
            <a:r>
              <a:rPr lang="en-US" b="1" dirty="0" smtClean="0"/>
              <a:t>information</a:t>
            </a:r>
          </a:p>
          <a:p>
            <a:pPr marL="400050" lvl="1" indent="0">
              <a:buNone/>
            </a:pPr>
            <a:r>
              <a:rPr lang="en-US" dirty="0"/>
              <a:t> </a:t>
            </a:r>
            <a:r>
              <a:rPr lang="en-US" dirty="0" smtClean="0"/>
              <a:t>-Since each are haploid, they can come together to make a diploid cell when they fertilize</a:t>
            </a:r>
            <a:endParaRPr lang="en-US" dirty="0"/>
          </a:p>
        </p:txBody>
      </p:sp>
    </p:spTree>
    <p:extLst>
      <p:ext uri="{BB962C8B-B14F-4D97-AF65-F5344CB8AC3E}">
        <p14:creationId xmlns:p14="http://schemas.microsoft.com/office/powerpoint/2010/main" val="16172714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344"/>
            <a:ext cx="8229600" cy="1143000"/>
          </a:xfrm>
        </p:spPr>
        <p:txBody>
          <a:bodyPr/>
          <a:lstStyle/>
          <a:p>
            <a:r>
              <a:rPr lang="en-US" dirty="0" smtClean="0"/>
              <a:t>Mitosis v Meiosis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25467882"/>
              </p:ext>
            </p:extLst>
          </p:nvPr>
        </p:nvGraphicFramePr>
        <p:xfrm>
          <a:off x="457200" y="904240"/>
          <a:ext cx="8229600" cy="59537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latin typeface="+mn-lt"/>
                          <a:ea typeface="+mn-ea"/>
                          <a:cs typeface="+mn-cs"/>
                        </a:rPr>
                        <a:t>Mitosis</a:t>
                      </a:r>
                    </a:p>
                    <a:p>
                      <a:endParaRPr lang="en-US" dirty="0"/>
                    </a:p>
                  </a:txBody>
                  <a:tcPr/>
                </a:tc>
                <a:tc>
                  <a:txBody>
                    <a:bodyPr/>
                    <a:lstStyle/>
                    <a:p>
                      <a:r>
                        <a:rPr lang="en-US" sz="1800" b="1" kern="1200" dirty="0" smtClean="0">
                          <a:solidFill>
                            <a:schemeClr val="lt1"/>
                          </a:solidFill>
                          <a:latin typeface="+mn-lt"/>
                          <a:ea typeface="+mn-ea"/>
                          <a:cs typeface="+mn-cs"/>
                        </a:rPr>
                        <a:t>Meiosis</a:t>
                      </a:r>
                      <a:endParaRPr lang="en-US" dirty="0"/>
                    </a:p>
                  </a:txBody>
                  <a:tcPr/>
                </a:tc>
              </a:tr>
              <a:tr h="370840">
                <a:tc>
                  <a:txBody>
                    <a:bodyPr/>
                    <a:lstStyle/>
                    <a:p>
                      <a:r>
                        <a:rPr lang="en-US" sz="1800" b="1" kern="1200" dirty="0" smtClean="0">
                          <a:solidFill>
                            <a:schemeClr val="dk1"/>
                          </a:solidFill>
                          <a:effectLst/>
                          <a:latin typeface="+mn-lt"/>
                          <a:ea typeface="+mn-ea"/>
                          <a:cs typeface="+mn-cs"/>
                        </a:rPr>
                        <a:t>Daughter cells are _____ to the parent cell and each other</a:t>
                      </a:r>
                      <a:endParaRPr lang="en-US" dirty="0"/>
                    </a:p>
                  </a:txBody>
                  <a:tcPr/>
                </a:tc>
                <a:tc>
                  <a:txBody>
                    <a:bodyPr/>
                    <a:lstStyle/>
                    <a:p>
                      <a:r>
                        <a:rPr lang="en-US" dirty="0" smtClean="0"/>
                        <a:t>Identical</a:t>
                      </a:r>
                      <a:endParaRPr lang="en-US" dirty="0"/>
                    </a:p>
                  </a:txBody>
                  <a:tcPr/>
                </a:tc>
                <a:tc>
                  <a:txBody>
                    <a:bodyPr/>
                    <a:lstStyle/>
                    <a:p>
                      <a:r>
                        <a:rPr lang="en-US" dirty="0" smtClean="0"/>
                        <a:t>Different</a:t>
                      </a:r>
                      <a:endParaRPr lang="en-US" dirty="0"/>
                    </a:p>
                  </a:txBody>
                  <a:tcPr/>
                </a:tc>
              </a:tr>
              <a:tr h="370840">
                <a:tc>
                  <a:txBody>
                    <a:bodyPr/>
                    <a:lstStyle/>
                    <a:p>
                      <a:r>
                        <a:rPr lang="en-US" b="1" dirty="0" smtClean="0"/>
                        <a:t># of daughter cells produced</a:t>
                      </a:r>
                      <a:r>
                        <a:rPr lang="en-US" b="1" baseline="0" dirty="0" smtClean="0"/>
                        <a:t> from parent cell</a:t>
                      </a:r>
                      <a:endParaRPr lang="en-US" b="1"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lt"/>
                          <a:ea typeface="+mn-ea"/>
                          <a:cs typeface="+mn-cs"/>
                        </a:rPr>
                        <a:t>Genetic information in daughter cells:  _____</a:t>
                      </a:r>
                    </a:p>
                    <a:p>
                      <a:endParaRPr lang="en-US" dirty="0"/>
                    </a:p>
                  </a:txBody>
                  <a:tcPr/>
                </a:tc>
                <a:tc>
                  <a:txBody>
                    <a:bodyPr/>
                    <a:lstStyle/>
                    <a:p>
                      <a:r>
                        <a:rPr lang="en-US" dirty="0" smtClean="0"/>
                        <a:t>Full complement  (diploid) that are exact copies</a:t>
                      </a:r>
                      <a:endParaRPr lang="en-US" dirty="0"/>
                    </a:p>
                  </a:txBody>
                  <a:tcPr/>
                </a:tc>
                <a:tc>
                  <a:txBody>
                    <a:bodyPr/>
                    <a:lstStyle/>
                    <a:p>
                      <a:r>
                        <a:rPr lang="en-US" dirty="0" smtClean="0"/>
                        <a:t>Half (haploid) with genetic information shuffled</a:t>
                      </a:r>
                      <a:endParaRPr lang="en-US" dirty="0"/>
                    </a:p>
                  </a:txBody>
                  <a:tcPr/>
                </a:tc>
              </a:tr>
              <a:tr h="370840">
                <a:tc>
                  <a:txBody>
                    <a:bodyPr/>
                    <a:lstStyle/>
                    <a:p>
                      <a:r>
                        <a:rPr lang="en-US" dirty="0" smtClean="0"/>
                        <a:t># of divisions</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lt"/>
                          <a:ea typeface="+mn-ea"/>
                          <a:cs typeface="+mn-cs"/>
                        </a:rPr>
                        <a:t>Function of this type of cell division</a:t>
                      </a:r>
                    </a:p>
                    <a:p>
                      <a:endParaRPr lang="en-US" dirty="0"/>
                    </a:p>
                  </a:txBody>
                  <a:tcPr/>
                </a:tc>
                <a:tc>
                  <a:txBody>
                    <a:bodyPr/>
                    <a:lstStyle/>
                    <a:p>
                      <a:r>
                        <a:rPr lang="en-US" smtClean="0"/>
                        <a:t>Embryonic development</a:t>
                      </a:r>
                    </a:p>
                    <a:p>
                      <a:r>
                        <a:rPr lang="en-US" smtClean="0"/>
                        <a:t>Growth</a:t>
                      </a:r>
                    </a:p>
                    <a:p>
                      <a:r>
                        <a:rPr lang="en-US" smtClean="0"/>
                        <a:t>Replenishment</a:t>
                      </a:r>
                      <a:r>
                        <a:rPr lang="en-US" baseline="0" smtClean="0"/>
                        <a:t> of cells</a:t>
                      </a:r>
                    </a:p>
                    <a:p>
                      <a:r>
                        <a:rPr lang="en-US" baseline="0" smtClean="0"/>
                        <a:t>Repair after injury</a:t>
                      </a:r>
                      <a:endParaRPr lang="en-US"/>
                    </a:p>
                  </a:txBody>
                  <a:tcPr/>
                </a:tc>
                <a:tc>
                  <a:txBody>
                    <a:bodyPr/>
                    <a:lstStyle/>
                    <a:p>
                      <a:r>
                        <a:rPr lang="en-US" dirty="0" smtClean="0"/>
                        <a:t>Production of gametes and</a:t>
                      </a:r>
                      <a:r>
                        <a:rPr lang="en-US" baseline="0" dirty="0" smtClean="0"/>
                        <a:t> assures genetic diversity in sexual reproduction</a:t>
                      </a:r>
                      <a:endParaRPr lang="en-US" dirty="0"/>
                    </a:p>
                  </a:txBody>
                  <a:tcPr/>
                </a:tc>
              </a:tr>
              <a:tr h="370840">
                <a:tc>
                  <a:txBody>
                    <a:bodyPr/>
                    <a:lstStyle/>
                    <a:p>
                      <a:r>
                        <a:rPr lang="en-US" b="1" dirty="0" smtClean="0"/>
                        <a:t>Type</a:t>
                      </a:r>
                      <a:r>
                        <a:rPr lang="en-US" b="1" baseline="0" dirty="0" smtClean="0"/>
                        <a:t> of Reproduction</a:t>
                      </a:r>
                      <a:endParaRPr lang="en-US" b="1" dirty="0"/>
                    </a:p>
                  </a:txBody>
                  <a:tcPr/>
                </a:tc>
                <a:tc>
                  <a:txBody>
                    <a:bodyPr/>
                    <a:lstStyle/>
                    <a:p>
                      <a:r>
                        <a:rPr lang="en-US" dirty="0" smtClean="0"/>
                        <a:t>Asexual</a:t>
                      </a:r>
                      <a:endParaRPr lang="en-US" dirty="0"/>
                    </a:p>
                  </a:txBody>
                  <a:tcPr/>
                </a:tc>
                <a:tc>
                  <a:txBody>
                    <a:bodyPr/>
                    <a:lstStyle/>
                    <a:p>
                      <a:r>
                        <a:rPr lang="en-US" dirty="0" smtClean="0"/>
                        <a:t>Sexual</a:t>
                      </a:r>
                      <a:endParaRPr lang="en-US" dirty="0"/>
                    </a:p>
                  </a:txBody>
                  <a:tcPr/>
                </a:tc>
              </a:tr>
              <a:tr h="370840">
                <a:tc>
                  <a:txBody>
                    <a:bodyPr/>
                    <a:lstStyle/>
                    <a:p>
                      <a:r>
                        <a:rPr lang="en-US" b="1" dirty="0" smtClean="0"/>
                        <a:t>Type of Cell that undergoes this process</a:t>
                      </a:r>
                      <a:endParaRPr lang="en-US" b="1" dirty="0"/>
                    </a:p>
                  </a:txBody>
                  <a:tcPr/>
                </a:tc>
                <a:tc>
                  <a:txBody>
                    <a:bodyPr/>
                    <a:lstStyle/>
                    <a:p>
                      <a:r>
                        <a:rPr lang="en-US" dirty="0" smtClean="0"/>
                        <a:t>Unicellular organisms (bacteria) and somatic cells in multicellular organisms</a:t>
                      </a:r>
                      <a:endParaRPr lang="en-US" dirty="0"/>
                    </a:p>
                  </a:txBody>
                  <a:tcPr/>
                </a:tc>
                <a:tc>
                  <a:txBody>
                    <a:bodyPr/>
                    <a:lstStyle/>
                    <a:p>
                      <a:r>
                        <a:rPr lang="en-US" dirty="0" smtClean="0"/>
                        <a:t>Germ cells</a:t>
                      </a:r>
                      <a:endParaRPr lang="en-US" dirty="0"/>
                    </a:p>
                  </a:txBody>
                  <a:tcPr/>
                </a:tc>
              </a:tr>
            </a:tbl>
          </a:graphicData>
        </a:graphic>
      </p:graphicFrame>
    </p:spTree>
    <p:extLst>
      <p:ext uri="{BB962C8B-B14F-4D97-AF65-F5344CB8AC3E}">
        <p14:creationId xmlns:p14="http://schemas.microsoft.com/office/powerpoint/2010/main" val="3429364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Fertilization</a:t>
            </a:r>
            <a:endParaRPr lang="en-US" dirty="0"/>
          </a:p>
        </p:txBody>
      </p:sp>
      <p:sp>
        <p:nvSpPr>
          <p:cNvPr id="3" name="Content Placeholder 2"/>
          <p:cNvSpPr>
            <a:spLocks noGrp="1"/>
          </p:cNvSpPr>
          <p:nvPr>
            <p:ph idx="1"/>
          </p:nvPr>
        </p:nvSpPr>
        <p:spPr>
          <a:xfrm>
            <a:off x="457200" y="1600201"/>
            <a:ext cx="8229600" cy="2743200"/>
          </a:xfrm>
        </p:spPr>
        <p:txBody>
          <a:bodyPr>
            <a:normAutofit fontScale="92500" lnSpcReduction="10000"/>
          </a:bodyPr>
          <a:lstStyle/>
          <a:p>
            <a:r>
              <a:rPr lang="en-US" dirty="0" smtClean="0"/>
              <a:t>During the process of reproduction, haploid cells (male and female) unite to form a </a:t>
            </a:r>
            <a:r>
              <a:rPr lang="en-US" b="1" dirty="0" smtClean="0"/>
              <a:t>diploid</a:t>
            </a:r>
            <a:r>
              <a:rPr lang="en-US" dirty="0" smtClean="0"/>
              <a:t> zygote. </a:t>
            </a:r>
          </a:p>
          <a:p>
            <a:r>
              <a:rPr lang="en-US" dirty="0" smtClean="0"/>
              <a:t>Cell growth is the result of the process of mitosis, which a process that results when mother cells divide to give rise to identical daughter cells with equal number of chromosomes. </a:t>
            </a:r>
            <a:endParaRPr lang="en-US" dirty="0"/>
          </a:p>
        </p:txBody>
      </p:sp>
      <p:pic>
        <p:nvPicPr>
          <p:cNvPr id="4098" name="Picture 2" descr="http://timewellness.files.wordpress.com/2011/12/sperm-fertilizing-an-egg.jpg?w=600&amp;h=400&amp;cro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2" y="4116946"/>
            <a:ext cx="4114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789877"/>
            <a:ext cx="3040487" cy="304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659" y="4430064"/>
            <a:ext cx="20859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13806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15. Discuss </a:t>
            </a:r>
            <a:r>
              <a:rPr lang="en-US" i="1" dirty="0"/>
              <a:t>homeostasis</a:t>
            </a:r>
            <a:r>
              <a:rPr lang="en-US" dirty="0"/>
              <a:t> using </a:t>
            </a:r>
            <a:r>
              <a:rPr lang="en-US" i="1" dirty="0"/>
              <a:t>thermoregulation</a:t>
            </a:r>
            <a:r>
              <a:rPr lang="en-US" dirty="0"/>
              <a:t> as an example</a:t>
            </a:r>
          </a:p>
        </p:txBody>
      </p:sp>
    </p:spTree>
    <p:extLst>
      <p:ext uri="{BB962C8B-B14F-4D97-AF65-F5344CB8AC3E}">
        <p14:creationId xmlns:p14="http://schemas.microsoft.com/office/powerpoint/2010/main" val="340198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0" y="914400"/>
            <a:ext cx="3429000" cy="5211763"/>
          </a:xfrm>
        </p:spPr>
        <p:txBody>
          <a:bodyPr/>
          <a:lstStyle/>
          <a:p>
            <a:r>
              <a:rPr lang="en-US"/>
              <a:t>DNA and RNA</a:t>
            </a:r>
          </a:p>
          <a:p>
            <a:pPr lvl="1"/>
            <a:r>
              <a:rPr lang="en-US" b="1"/>
              <a:t>Store and transmit hereditary or genetic information</a:t>
            </a:r>
          </a:p>
          <a:p>
            <a:pPr lvl="1"/>
            <a:r>
              <a:rPr lang="en-US"/>
              <a:t>D=sugar deoxyribose</a:t>
            </a:r>
          </a:p>
          <a:p>
            <a:pPr lvl="1"/>
            <a:r>
              <a:rPr lang="en-US"/>
              <a:t>R=sugar ribose</a:t>
            </a:r>
          </a:p>
        </p:txBody>
      </p:sp>
      <p:pic>
        <p:nvPicPr>
          <p:cNvPr id="11269" name="Picture 5" descr="d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263" y="228600"/>
            <a:ext cx="6535737" cy="6629400"/>
          </a:xfrm>
          <a:prstGeom prst="rect">
            <a:avLst/>
          </a:prstGeom>
          <a:noFill/>
          <a:extLst>
            <a:ext uri="{909E8E84-426E-40DD-AFC4-6F175D3DCCD1}">
              <a14:hiddenFill xmlns:a14="http://schemas.microsoft.com/office/drawing/2010/main">
                <a:solidFill>
                  <a:srgbClr val="FFFFFF"/>
                </a:solidFill>
              </a14:hiddenFill>
            </a:ext>
          </a:extLst>
        </p:spPr>
      </p:pic>
      <p:sp>
        <p:nvSpPr>
          <p:cNvPr id="11270" name="Rectangle 6"/>
          <p:cNvSpPr>
            <a:spLocks noGrp="1" noChangeArrowheads="1"/>
          </p:cNvSpPr>
          <p:nvPr>
            <p:ph type="title"/>
          </p:nvPr>
        </p:nvSpPr>
        <p:spPr/>
        <p:txBody>
          <a:bodyPr/>
          <a:lstStyle/>
          <a:p>
            <a:endParaRPr lang="en-US"/>
          </a:p>
        </p:txBody>
      </p:sp>
    </p:spTree>
    <p:extLst>
      <p:ext uri="{BB962C8B-B14F-4D97-AF65-F5344CB8AC3E}">
        <p14:creationId xmlns:p14="http://schemas.microsoft.com/office/powerpoint/2010/main" val="22488682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Homeostasis</a:t>
            </a:r>
            <a:r>
              <a:rPr lang="en-US" dirty="0" smtClean="0"/>
              <a:t> is </a:t>
            </a:r>
            <a:r>
              <a:rPr lang="en-US" dirty="0"/>
              <a:t>the property of a system that regulates its internal environment and tends to maintain a stable, constant condition of properties like temperature or </a:t>
            </a:r>
            <a:r>
              <a:rPr lang="en-US" dirty="0" err="1" smtClean="0"/>
              <a:t>pH.</a:t>
            </a:r>
            <a:endParaRPr lang="en-US" dirty="0"/>
          </a:p>
        </p:txBody>
      </p:sp>
    </p:spTree>
    <p:extLst>
      <p:ext uri="{BB962C8B-B14F-4D97-AF65-F5344CB8AC3E}">
        <p14:creationId xmlns:p14="http://schemas.microsoft.com/office/powerpoint/2010/main" val="7994935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Thermoregulation</a:t>
            </a:r>
            <a:r>
              <a:rPr lang="en-US" dirty="0"/>
              <a:t> is the maintenance of body temperature within a range that enables cells to function efficiently. Mammals, including humans, are </a:t>
            </a:r>
            <a:r>
              <a:rPr lang="en-US" b="1" dirty="0"/>
              <a:t>endotherms</a:t>
            </a:r>
            <a:r>
              <a:rPr lang="en-US" dirty="0"/>
              <a:t>, able to maintain a constant body temperature regardless of our surroundings. The </a:t>
            </a:r>
            <a:r>
              <a:rPr lang="en-US" b="1" dirty="0"/>
              <a:t>hypothalamus</a:t>
            </a:r>
            <a:r>
              <a:rPr lang="en-US" dirty="0"/>
              <a:t> acts as your body’s “thermostat”, detecting changes in body temperature and sending out messages to help restore the normal body temperature.</a:t>
            </a:r>
          </a:p>
          <a:p>
            <a:endParaRPr lang="en-US" dirty="0"/>
          </a:p>
        </p:txBody>
      </p:sp>
    </p:spTree>
    <p:extLst>
      <p:ext uri="{BB962C8B-B14F-4D97-AF65-F5344CB8AC3E}">
        <p14:creationId xmlns:p14="http://schemas.microsoft.com/office/powerpoint/2010/main" val="12741477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descr="http://schoolworkhelper.net/wp-content/uploads/2010/07/thermoregulation-feedb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1000"/>
            <a:ext cx="6934200" cy="6017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8892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16. Compare </a:t>
            </a:r>
            <a:r>
              <a:rPr lang="en-US" dirty="0"/>
              <a:t>and contrast the structure and function of </a:t>
            </a:r>
            <a:r>
              <a:rPr lang="en-US" i="1" dirty="0"/>
              <a:t>mitochondria</a:t>
            </a:r>
            <a:r>
              <a:rPr lang="en-US" dirty="0"/>
              <a:t> and </a:t>
            </a:r>
            <a:r>
              <a:rPr lang="en-US" i="1" dirty="0"/>
              <a:t>chloroplasts</a:t>
            </a:r>
            <a:endParaRPr lang="en-US" dirty="0"/>
          </a:p>
        </p:txBody>
      </p:sp>
    </p:spTree>
    <p:extLst>
      <p:ext uri="{BB962C8B-B14F-4D97-AF65-F5344CB8AC3E}">
        <p14:creationId xmlns:p14="http://schemas.microsoft.com/office/powerpoint/2010/main" val="15815838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Compare/Contrast Structure</a:t>
            </a:r>
          </a:p>
        </p:txBody>
      </p:sp>
      <p:sp>
        <p:nvSpPr>
          <p:cNvPr id="3" name="Content Placeholder 2"/>
          <p:cNvSpPr>
            <a:spLocks noGrp="1"/>
          </p:cNvSpPr>
          <p:nvPr>
            <p:ph idx="1"/>
          </p:nvPr>
        </p:nvSpPr>
        <p:spPr/>
        <p:txBody>
          <a:bodyPr/>
          <a:lstStyle/>
          <a:p>
            <a:pPr marL="0" indent="0">
              <a:buFontTx/>
              <a:buNone/>
              <a:defRPr/>
            </a:pPr>
            <a:r>
              <a:rPr lang="en-US" u="sng" dirty="0" smtClean="0"/>
              <a:t>Mitochondria		Both		Chloroplast</a:t>
            </a:r>
          </a:p>
          <a:p>
            <a:pPr marL="228600" indent="-228600">
              <a:buFontTx/>
              <a:buAutoNum type="arabicPeriod"/>
              <a:defRPr/>
            </a:pPr>
            <a:r>
              <a:rPr lang="en-US" sz="1200" dirty="0" smtClean="0"/>
              <a:t>Has cristae		</a:t>
            </a:r>
            <a:r>
              <a:rPr lang="en-US" sz="1200" dirty="0" smtClean="0"/>
              <a:t>	1</a:t>
            </a:r>
            <a:r>
              <a:rPr lang="en-US" sz="1200" dirty="0" smtClean="0"/>
              <a:t>. </a:t>
            </a:r>
            <a:r>
              <a:rPr lang="en-US" sz="1200" dirty="0" smtClean="0"/>
              <a:t>Double membrane       	 	1. Has thylakoids , </a:t>
            </a:r>
            <a:r>
              <a:rPr lang="en-US" sz="1200" dirty="0" err="1" smtClean="0"/>
              <a:t>stroma</a:t>
            </a:r>
            <a:r>
              <a:rPr lang="en-US" sz="1200" dirty="0" smtClean="0"/>
              <a:t>,  </a:t>
            </a:r>
          </a:p>
          <a:p>
            <a:pPr marL="228600" indent="-228600">
              <a:buFontTx/>
              <a:buAutoNum type="arabicPeriod"/>
              <a:defRPr/>
            </a:pPr>
            <a:r>
              <a:rPr lang="en-US" sz="1200" dirty="0" smtClean="0"/>
              <a:t>Not visible in cytoplasm						&amp; chlorophyll</a:t>
            </a:r>
          </a:p>
          <a:p>
            <a:pPr marL="0" indent="0">
              <a:buFontTx/>
              <a:buNone/>
              <a:defRPr/>
            </a:pPr>
            <a:r>
              <a:rPr lang="en-US" sz="1200" dirty="0" smtClean="0"/>
              <a:t>3. Smaller in size		2.Similar Shape		   2. larger in size      </a:t>
            </a:r>
          </a:p>
          <a:p>
            <a:pPr marL="0" indent="0">
              <a:buFontTx/>
              <a:buNone/>
              <a:defRPr/>
            </a:pPr>
            <a:r>
              <a:rPr lang="en-US" sz="1200" dirty="0" smtClean="0"/>
              <a:t>4. Space w/in mitochondria is matrix	3. Have structures that increase</a:t>
            </a:r>
          </a:p>
          <a:p>
            <a:pPr marL="0" indent="0">
              <a:buFontTx/>
              <a:buNone/>
              <a:defRPr/>
            </a:pPr>
            <a:r>
              <a:rPr lang="en-US" sz="1200" dirty="0"/>
              <a:t>	</a:t>
            </a:r>
            <a:r>
              <a:rPr lang="en-US" sz="1200" dirty="0" smtClean="0"/>
              <a:t>		     surface area</a:t>
            </a:r>
          </a:p>
          <a:p>
            <a:pPr marL="0" indent="0">
              <a:buFontTx/>
              <a:buNone/>
              <a:defRPr/>
            </a:pPr>
            <a:r>
              <a:rPr lang="en-US" sz="1200" dirty="0"/>
              <a:t>	</a:t>
            </a:r>
            <a:r>
              <a:rPr lang="en-US" sz="1200" dirty="0" smtClean="0"/>
              <a:t>		4. Have their own DNA 	                         3. visible in cytoplasm</a:t>
            </a:r>
          </a:p>
          <a:p>
            <a:pPr marL="0" indent="0">
              <a:buFontTx/>
              <a:buNone/>
              <a:defRPr/>
            </a:pPr>
            <a:r>
              <a:rPr lang="en-US" sz="1200" dirty="0" smtClean="0"/>
              <a:t>			5. Have electron transport chains	4. space w/in chloroplast is </a:t>
            </a:r>
            <a:r>
              <a:rPr lang="en-US" sz="1200" dirty="0" err="1" smtClean="0"/>
              <a:t>stroma</a:t>
            </a:r>
            <a:endParaRPr lang="en-US" sz="1200" dirty="0" smtClean="0"/>
          </a:p>
          <a:p>
            <a:pPr marL="0" indent="0">
              <a:buFontTx/>
              <a:buNone/>
              <a:defRPr/>
            </a:pPr>
            <a:r>
              <a:rPr lang="en-US" sz="1200" dirty="0"/>
              <a:t>	</a:t>
            </a:r>
            <a:r>
              <a:rPr lang="en-US" sz="1200" dirty="0" smtClean="0"/>
              <a:t>		6. Have ATP synthase (on thylakoid </a:t>
            </a:r>
          </a:p>
          <a:p>
            <a:pPr marL="0" indent="0">
              <a:buFontTx/>
              <a:buNone/>
              <a:defRPr/>
            </a:pPr>
            <a:r>
              <a:rPr lang="en-US" sz="1200" dirty="0"/>
              <a:t>	</a:t>
            </a:r>
            <a:r>
              <a:rPr lang="en-US" sz="1200" dirty="0" smtClean="0"/>
              <a:t>		membrane and cristae)</a:t>
            </a:r>
          </a:p>
          <a:p>
            <a:pPr marL="0" indent="0">
              <a:buFontTx/>
              <a:buNone/>
              <a:defRPr/>
            </a:pPr>
            <a:r>
              <a:rPr lang="en-US" sz="1200" dirty="0"/>
              <a:t>	</a:t>
            </a:r>
            <a:r>
              <a:rPr lang="en-US" sz="1200" dirty="0" smtClean="0"/>
              <a:t>		7. Have ribosomes</a:t>
            </a:r>
            <a:endParaRPr lang="en-US" sz="1200" dirty="0"/>
          </a:p>
        </p:txBody>
      </p:sp>
    </p:spTree>
    <p:extLst>
      <p:ext uri="{BB962C8B-B14F-4D97-AF65-F5344CB8AC3E}">
        <p14:creationId xmlns:p14="http://schemas.microsoft.com/office/powerpoint/2010/main" val="223727566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endParaRPr lang="en-US" smtClean="0"/>
          </a:p>
        </p:txBody>
      </p:sp>
      <p:sp>
        <p:nvSpPr>
          <p:cNvPr id="23555" name="Content Placeholder 2"/>
          <p:cNvSpPr>
            <a:spLocks noGrp="1"/>
          </p:cNvSpPr>
          <p:nvPr>
            <p:ph idx="1"/>
          </p:nvPr>
        </p:nvSpPr>
        <p:spPr/>
        <p:txBody>
          <a:bodyPr/>
          <a:lstStyle/>
          <a:p>
            <a:endParaRPr lang="en-US" smtClean="0"/>
          </a:p>
        </p:txBody>
      </p:sp>
      <p:pic>
        <p:nvPicPr>
          <p:cNvPr id="23556" name="Picture 6" descr="http://upload.wikimedia.org/wikipedia/commons/0/07/Mitochondria_and_Chloroplas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152400"/>
            <a:ext cx="83820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713" y="3486150"/>
            <a:ext cx="4505325"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454400"/>
            <a:ext cx="34639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4670425"/>
            <a:ext cx="346868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2286000"/>
            <a:ext cx="2276475"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0865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Compare/Contrast Function</a:t>
            </a:r>
          </a:p>
        </p:txBody>
      </p:sp>
      <p:sp>
        <p:nvSpPr>
          <p:cNvPr id="3" name="Content Placeholder 2"/>
          <p:cNvSpPr>
            <a:spLocks noGrp="1"/>
          </p:cNvSpPr>
          <p:nvPr>
            <p:ph idx="1"/>
          </p:nvPr>
        </p:nvSpPr>
        <p:spPr/>
        <p:txBody>
          <a:bodyPr/>
          <a:lstStyle/>
          <a:p>
            <a:pPr marL="0" indent="0">
              <a:buFontTx/>
              <a:buNone/>
              <a:defRPr/>
            </a:pPr>
            <a:r>
              <a:rPr lang="en-US" u="sng" dirty="0" smtClean="0"/>
              <a:t>Mitochondria		Both		Chloroplast</a:t>
            </a:r>
          </a:p>
          <a:p>
            <a:pPr marL="228600" indent="-228600">
              <a:buFontTx/>
              <a:buAutoNum type="arabicPeriod"/>
              <a:defRPr/>
            </a:pPr>
            <a:r>
              <a:rPr lang="en-US" sz="1200" dirty="0" smtClean="0"/>
              <a:t>Glucose broken down		1. Create and use ATP		1. Glucose created</a:t>
            </a:r>
          </a:p>
          <a:p>
            <a:pPr marL="228600" indent="-228600">
              <a:buFontTx/>
              <a:buAutoNum type="arabicPeriod"/>
              <a:defRPr/>
            </a:pPr>
            <a:r>
              <a:rPr lang="en-US" sz="1200" dirty="0" smtClean="0"/>
              <a:t>CO</a:t>
            </a:r>
            <a:r>
              <a:rPr lang="en-US" sz="1200" baseline="-25000" dirty="0" smtClean="0"/>
              <a:t>2</a:t>
            </a:r>
            <a:r>
              <a:rPr lang="en-US" sz="1200" dirty="0" smtClean="0"/>
              <a:t> end product		2. Energy converting structures	2. O</a:t>
            </a:r>
            <a:r>
              <a:rPr lang="en-US" sz="1200" baseline="-25000" dirty="0"/>
              <a:t>2</a:t>
            </a:r>
            <a:r>
              <a:rPr lang="en-US" sz="1200" dirty="0" smtClean="0"/>
              <a:t> end product</a:t>
            </a:r>
            <a:endParaRPr lang="en-US" sz="400" dirty="0" smtClean="0"/>
          </a:p>
          <a:p>
            <a:pPr marL="0" indent="0">
              <a:buFontTx/>
              <a:buNone/>
              <a:defRPr/>
            </a:pPr>
            <a:r>
              <a:rPr lang="en-US" sz="1200" dirty="0" smtClean="0"/>
              <a:t>3. All eukaryotes		3. Have enzymes and chemical	3. Photoautotrophs</a:t>
            </a:r>
          </a:p>
          <a:p>
            <a:pPr marL="0" indent="0">
              <a:buFontTx/>
              <a:buNone/>
              <a:defRPr/>
            </a:pPr>
            <a:r>
              <a:rPr lang="en-US" sz="1200" dirty="0" smtClean="0"/>
              <a:t>4. Chemical energy to ATP		reactions	</a:t>
            </a:r>
          </a:p>
          <a:p>
            <a:pPr marL="0" indent="0">
              <a:buFontTx/>
              <a:buNone/>
              <a:defRPr/>
            </a:pPr>
            <a:r>
              <a:rPr lang="en-US" sz="1200" dirty="0"/>
              <a:t>	</a:t>
            </a:r>
            <a:r>
              <a:rPr lang="en-US" sz="1200" dirty="0" smtClean="0"/>
              <a:t>		4. Take materials in and create product	4. Light to chemical energy</a:t>
            </a:r>
          </a:p>
          <a:p>
            <a:pPr marL="0" indent="0">
              <a:buFontTx/>
              <a:buNone/>
              <a:defRPr/>
            </a:pPr>
            <a:r>
              <a:rPr lang="en-US" sz="1200" dirty="0"/>
              <a:t>	</a:t>
            </a:r>
            <a:r>
              <a:rPr lang="en-US" sz="1200" dirty="0" smtClean="0"/>
              <a:t>		</a:t>
            </a:r>
          </a:p>
        </p:txBody>
      </p:sp>
    </p:spTree>
    <p:extLst>
      <p:ext uri="{BB962C8B-B14F-4D97-AF65-F5344CB8AC3E}">
        <p14:creationId xmlns:p14="http://schemas.microsoft.com/office/powerpoint/2010/main" val="23476079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endParaRPr lang="en-US" smtClean="0"/>
          </a:p>
        </p:txBody>
      </p:sp>
      <p:pic>
        <p:nvPicPr>
          <p:cNvPr id="2560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1763" y="533400"/>
            <a:ext cx="8478837" cy="6359525"/>
          </a:xfrm>
          <a:noFill/>
        </p:spPr>
      </p:pic>
    </p:spTree>
    <p:extLst>
      <p:ext uri="{BB962C8B-B14F-4D97-AF65-F5344CB8AC3E}">
        <p14:creationId xmlns:p14="http://schemas.microsoft.com/office/powerpoint/2010/main" val="5605453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17. Describe </a:t>
            </a:r>
            <a:r>
              <a:rPr lang="en-US" dirty="0"/>
              <a:t>and model the conversion of stored energy in organic molecules into usable cellular energy (ATP): </a:t>
            </a:r>
          </a:p>
          <a:p>
            <a:pPr lvl="0"/>
            <a:r>
              <a:rPr lang="en-US" i="1" dirty="0"/>
              <a:t>glycolysis </a:t>
            </a:r>
            <a:endParaRPr lang="en-US" dirty="0"/>
          </a:p>
          <a:p>
            <a:pPr lvl="0"/>
            <a:r>
              <a:rPr lang="en-US" i="1" dirty="0"/>
              <a:t>citric acid cycle </a:t>
            </a:r>
            <a:endParaRPr lang="en-US" dirty="0"/>
          </a:p>
          <a:p>
            <a:r>
              <a:rPr lang="en-US" i="1" dirty="0"/>
              <a:t>electron transport chain</a:t>
            </a:r>
            <a:endParaRPr lang="en-US" dirty="0"/>
          </a:p>
        </p:txBody>
      </p:sp>
    </p:spTree>
    <p:extLst>
      <p:ext uri="{BB962C8B-B14F-4D97-AF65-F5344CB8AC3E}">
        <p14:creationId xmlns:p14="http://schemas.microsoft.com/office/powerpoint/2010/main" val="1101940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18. Compare </a:t>
            </a:r>
            <a:r>
              <a:rPr lang="en-US" dirty="0"/>
              <a:t>and contrast </a:t>
            </a:r>
            <a:r>
              <a:rPr lang="en-US" i="1" dirty="0"/>
              <a:t>aerobic</a:t>
            </a:r>
            <a:r>
              <a:rPr lang="en-US" dirty="0"/>
              <a:t> and </a:t>
            </a:r>
            <a:r>
              <a:rPr lang="en-US" i="1" dirty="0"/>
              <a:t>anaerobic respiration:</a:t>
            </a:r>
            <a:endParaRPr lang="en-US" dirty="0"/>
          </a:p>
          <a:p>
            <a:pPr lvl="0"/>
            <a:r>
              <a:rPr lang="en-US" i="1" dirty="0"/>
              <a:t>lactic acid fermentation </a:t>
            </a:r>
            <a:endParaRPr lang="en-US" dirty="0"/>
          </a:p>
          <a:p>
            <a:pPr lvl="0"/>
            <a:r>
              <a:rPr lang="en-US" i="1" dirty="0"/>
              <a:t>alcoholic fermentation</a:t>
            </a:r>
            <a:endParaRPr lang="en-US" dirty="0"/>
          </a:p>
          <a:p>
            <a:endParaRPr lang="en-US" dirty="0"/>
          </a:p>
        </p:txBody>
      </p:sp>
    </p:spTree>
    <p:extLst>
      <p:ext uri="{BB962C8B-B14F-4D97-AF65-F5344CB8AC3E}">
        <p14:creationId xmlns:p14="http://schemas.microsoft.com/office/powerpoint/2010/main" val="56535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b="1"/>
              <a:t>Proteins- structure</a:t>
            </a:r>
          </a:p>
        </p:txBody>
      </p:sp>
      <p:sp>
        <p:nvSpPr>
          <p:cNvPr id="12291" name="Rectangle 3"/>
          <p:cNvSpPr>
            <a:spLocks noGrp="1" noChangeArrowheads="1"/>
          </p:cNvSpPr>
          <p:nvPr>
            <p:ph type="body" idx="1"/>
          </p:nvPr>
        </p:nvSpPr>
        <p:spPr>
          <a:xfrm>
            <a:off x="457200" y="1600200"/>
            <a:ext cx="8229600" cy="2133600"/>
          </a:xfrm>
        </p:spPr>
        <p:txBody>
          <a:bodyPr/>
          <a:lstStyle/>
          <a:p>
            <a:pPr>
              <a:lnSpc>
                <a:spcPct val="90000"/>
              </a:lnSpc>
            </a:pPr>
            <a:r>
              <a:rPr lang="en-US" sz="2800"/>
              <a:t>Made up of carbon, hydrogen, and oxygen</a:t>
            </a:r>
          </a:p>
          <a:p>
            <a:pPr>
              <a:lnSpc>
                <a:spcPct val="90000"/>
              </a:lnSpc>
            </a:pPr>
            <a:r>
              <a:rPr lang="en-US" sz="2800"/>
              <a:t>Protein is a polymer made up of amino acids (monomer)</a:t>
            </a:r>
          </a:p>
          <a:p>
            <a:pPr lvl="1">
              <a:lnSpc>
                <a:spcPct val="90000"/>
              </a:lnSpc>
            </a:pPr>
            <a:r>
              <a:rPr lang="en-US" sz="2400"/>
              <a:t>Contain an amino group (-NH2) and a carboxyl group (-COOH) on the other</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581400"/>
            <a:ext cx="48958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8532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smtClean="0"/>
              <a:t>Big picture</a:t>
            </a:r>
          </a:p>
        </p:txBody>
      </p:sp>
      <p:sp>
        <p:nvSpPr>
          <p:cNvPr id="3075" name="Rectangle 3"/>
          <p:cNvSpPr>
            <a:spLocks noGrp="1" noChangeArrowheads="1"/>
          </p:cNvSpPr>
          <p:nvPr>
            <p:ph type="body" idx="1"/>
          </p:nvPr>
        </p:nvSpPr>
        <p:spPr/>
        <p:txBody>
          <a:bodyPr/>
          <a:lstStyle/>
          <a:p>
            <a:pPr eaLnBrk="1" hangingPunct="1"/>
            <a:r>
              <a:rPr lang="en-US" smtClean="0"/>
              <a:t>What is the equation for photosynthesis?</a:t>
            </a:r>
          </a:p>
          <a:p>
            <a:pPr eaLnBrk="1" hangingPunct="1"/>
            <a:r>
              <a:rPr lang="en-US" smtClean="0"/>
              <a:t>What is the equation for cellular respiration?</a:t>
            </a:r>
          </a:p>
          <a:p>
            <a:pPr eaLnBrk="1" hangingPunct="1"/>
            <a:r>
              <a:rPr lang="en-US" smtClean="0"/>
              <a:t>How are energy related in both reactions?</a:t>
            </a:r>
          </a:p>
          <a:p>
            <a:pPr eaLnBrk="1" hangingPunct="1"/>
            <a:r>
              <a:rPr lang="en-US" smtClean="0"/>
              <a:t>What organelles in the cell do these reactions occur?</a:t>
            </a:r>
          </a:p>
        </p:txBody>
      </p:sp>
    </p:spTree>
    <p:extLst>
      <p:ext uri="{BB962C8B-B14F-4D97-AF65-F5344CB8AC3E}">
        <p14:creationId xmlns:p14="http://schemas.microsoft.com/office/powerpoint/2010/main" val="272496663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fontScale="90000"/>
          </a:bodyPr>
          <a:lstStyle/>
          <a:p>
            <a:pPr eaLnBrk="1" hangingPunct="1"/>
            <a:r>
              <a:rPr lang="en-US" smtClean="0"/>
              <a:t>Which equation is </a:t>
            </a:r>
            <a:r>
              <a:rPr lang="en-US" b="1" smtClean="0"/>
              <a:t>en</a:t>
            </a:r>
            <a:r>
              <a:rPr lang="en-US" smtClean="0"/>
              <a:t>dergonic? </a:t>
            </a:r>
            <a:r>
              <a:rPr lang="en-US" b="1" smtClean="0"/>
              <a:t>Ex</a:t>
            </a:r>
            <a:r>
              <a:rPr lang="en-US" smtClean="0"/>
              <a:t>ergonic?</a:t>
            </a:r>
          </a:p>
        </p:txBody>
      </p:sp>
      <p:pic>
        <p:nvPicPr>
          <p:cNvPr id="4099" name="Picture 5" descr="photosynthesis-respir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905000"/>
            <a:ext cx="7553325" cy="32766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9244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pPr eaLnBrk="1" hangingPunct="1"/>
            <a:r>
              <a:rPr lang="en-US" smtClean="0"/>
              <a:t>Where does glucose come from?  Oxygen?</a:t>
            </a:r>
          </a:p>
        </p:txBody>
      </p:sp>
      <p:sp>
        <p:nvSpPr>
          <p:cNvPr id="5123" name="Content Placeholder 2"/>
          <p:cNvSpPr>
            <a:spLocks noGrp="1"/>
          </p:cNvSpPr>
          <p:nvPr>
            <p:ph idx="1"/>
          </p:nvPr>
        </p:nvSpPr>
        <p:spPr/>
        <p:txBody>
          <a:bodyPr/>
          <a:lstStyle/>
          <a:p>
            <a:pPr eaLnBrk="1" hangingPunct="1"/>
            <a:r>
              <a:rPr lang="en-US" smtClean="0"/>
              <a:t>Glucose comes from the food you eat-once digestion is complete, usuable energy enters the cell in the form of glucose</a:t>
            </a:r>
          </a:p>
          <a:p>
            <a:pPr eaLnBrk="1" hangingPunct="1"/>
            <a:r>
              <a:rPr lang="en-US" smtClean="0"/>
              <a:t>You take in oxygen from the air, which was created in photosynthesis from the splitting of the water molecule in the light dependent reaction.</a:t>
            </a:r>
          </a:p>
        </p:txBody>
      </p:sp>
    </p:spTree>
    <p:extLst>
      <p:ext uri="{BB962C8B-B14F-4D97-AF65-F5344CB8AC3E}">
        <p14:creationId xmlns:p14="http://schemas.microsoft.com/office/powerpoint/2010/main" val="16923720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smtClean="0"/>
              <a:t>Aerobic v anaerobic respiration</a:t>
            </a:r>
          </a:p>
        </p:txBody>
      </p:sp>
      <p:sp>
        <p:nvSpPr>
          <p:cNvPr id="3" name="Content Placeholder 2"/>
          <p:cNvSpPr>
            <a:spLocks noGrp="1"/>
          </p:cNvSpPr>
          <p:nvPr>
            <p:ph idx="1"/>
          </p:nvPr>
        </p:nvSpPr>
        <p:spPr/>
        <p:txBody>
          <a:bodyPr>
            <a:normAutofit lnSpcReduction="10000"/>
          </a:bodyPr>
          <a:lstStyle/>
          <a:p>
            <a:pPr eaLnBrk="1" hangingPunct="1">
              <a:defRPr/>
            </a:pPr>
            <a:r>
              <a:rPr lang="en-US" dirty="0" smtClean="0"/>
              <a:t>Aerobic means “with oxygen”</a:t>
            </a:r>
          </a:p>
          <a:p>
            <a:pPr eaLnBrk="1" hangingPunct="1">
              <a:defRPr/>
            </a:pPr>
            <a:r>
              <a:rPr lang="en-US" dirty="0" smtClean="0"/>
              <a:t>What do you think anaerobic means?</a:t>
            </a:r>
          </a:p>
          <a:p>
            <a:pPr eaLnBrk="1" hangingPunct="1">
              <a:defRPr/>
            </a:pPr>
            <a:r>
              <a:rPr lang="en-US" dirty="0" smtClean="0"/>
              <a:t>Cellular respiration starts with glycolysis in the cytoplasm of the cell.</a:t>
            </a:r>
          </a:p>
          <a:p>
            <a:pPr lvl="1" eaLnBrk="1" hangingPunct="1">
              <a:defRPr/>
            </a:pPr>
            <a:r>
              <a:rPr lang="en-US" dirty="0" smtClean="0"/>
              <a:t>  Then, if oxygen is not present (</a:t>
            </a:r>
            <a:r>
              <a:rPr lang="en-US" dirty="0" err="1" smtClean="0"/>
              <a:t>anaerboic</a:t>
            </a:r>
            <a:r>
              <a:rPr lang="en-US" dirty="0" smtClean="0"/>
              <a:t>), fermentation comes next. </a:t>
            </a:r>
          </a:p>
          <a:p>
            <a:pPr lvl="1" eaLnBrk="1" hangingPunct="1">
              <a:defRPr/>
            </a:pPr>
            <a:r>
              <a:rPr lang="en-US" dirty="0" smtClean="0"/>
              <a:t> If oxygen is present, the Krebs cycle, then the electron transport chain comes next.  This happens in the mitochondria</a:t>
            </a:r>
          </a:p>
          <a:p>
            <a:pPr marL="0" indent="0" eaLnBrk="1" hangingPunct="1">
              <a:buFontTx/>
              <a:buNone/>
              <a:defRPr/>
            </a:pPr>
            <a:endParaRPr lang="en-US" dirty="0" smtClean="0"/>
          </a:p>
        </p:txBody>
      </p:sp>
    </p:spTree>
    <p:extLst>
      <p:ext uri="{BB962C8B-B14F-4D97-AF65-F5344CB8AC3E}">
        <p14:creationId xmlns:p14="http://schemas.microsoft.com/office/powerpoint/2010/main" val="12755820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smtClean="0"/>
              <a:t>Prokaryotes</a:t>
            </a:r>
          </a:p>
        </p:txBody>
      </p:sp>
      <p:sp>
        <p:nvSpPr>
          <p:cNvPr id="7171" name="Content Placeholder 2"/>
          <p:cNvSpPr>
            <a:spLocks noGrp="1"/>
          </p:cNvSpPr>
          <p:nvPr>
            <p:ph idx="1"/>
          </p:nvPr>
        </p:nvSpPr>
        <p:spPr/>
        <p:txBody>
          <a:bodyPr/>
          <a:lstStyle/>
          <a:p>
            <a:pPr eaLnBrk="1" hangingPunct="1"/>
            <a:r>
              <a:rPr lang="en-US" smtClean="0"/>
              <a:t>Do NOT have mitochondria-so is there cellular respiration anaerobic or aerobic?</a:t>
            </a:r>
          </a:p>
          <a:p>
            <a:pPr eaLnBrk="1" hangingPunct="1"/>
            <a:r>
              <a:rPr lang="en-US" smtClean="0"/>
              <a:t>This is why we use a lot of bacteria or microbes to make cheese, bread, etc. through the process of fermentation.</a:t>
            </a:r>
          </a:p>
        </p:txBody>
      </p:sp>
    </p:spTree>
    <p:extLst>
      <p:ext uri="{BB962C8B-B14F-4D97-AF65-F5344CB8AC3E}">
        <p14:creationId xmlns:p14="http://schemas.microsoft.com/office/powerpoint/2010/main" val="16490039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Glycolysis</a:t>
            </a:r>
          </a:p>
        </p:txBody>
      </p:sp>
      <p:sp>
        <p:nvSpPr>
          <p:cNvPr id="8195" name="Rectangle 3"/>
          <p:cNvSpPr>
            <a:spLocks noGrp="1" noChangeArrowheads="1"/>
          </p:cNvSpPr>
          <p:nvPr>
            <p:ph type="body" idx="1"/>
          </p:nvPr>
        </p:nvSpPr>
        <p:spPr/>
        <p:txBody>
          <a:bodyPr/>
          <a:lstStyle/>
          <a:p>
            <a:pPr eaLnBrk="1" hangingPunct="1">
              <a:lnSpc>
                <a:spcPct val="80000"/>
              </a:lnSpc>
            </a:pPr>
            <a:r>
              <a:rPr lang="en-US" sz="2800" smtClean="0"/>
              <a:t>Both aerobic and anaerobic respiration begin with glycolysis</a:t>
            </a:r>
          </a:p>
          <a:p>
            <a:pPr eaLnBrk="1" hangingPunct="1">
              <a:lnSpc>
                <a:spcPct val="80000"/>
              </a:lnSpc>
            </a:pPr>
            <a:r>
              <a:rPr lang="en-US" sz="2800" smtClean="0"/>
              <a:t>Produces a small amount of energy</a:t>
            </a:r>
          </a:p>
          <a:p>
            <a:pPr eaLnBrk="1" hangingPunct="1">
              <a:lnSpc>
                <a:spcPct val="80000"/>
              </a:lnSpc>
            </a:pPr>
            <a:r>
              <a:rPr lang="en-US" sz="2800" smtClean="0"/>
              <a:t>Occurs in the cytoplasm of cell</a:t>
            </a:r>
          </a:p>
          <a:p>
            <a:pPr eaLnBrk="1" hangingPunct="1">
              <a:lnSpc>
                <a:spcPct val="80000"/>
              </a:lnSpc>
            </a:pPr>
            <a:r>
              <a:rPr lang="en-US" sz="2800" smtClean="0"/>
              <a:t>One molecule of glucose is broken into 2 molecules pyruvic acid</a:t>
            </a:r>
          </a:p>
          <a:p>
            <a:pPr eaLnBrk="1" hangingPunct="1">
              <a:lnSpc>
                <a:spcPct val="80000"/>
              </a:lnSpc>
            </a:pPr>
            <a:r>
              <a:rPr lang="en-US" sz="2800" smtClean="0"/>
              <a:t>Occurs with or without oxygen</a:t>
            </a:r>
          </a:p>
        </p:txBody>
      </p:sp>
    </p:spTree>
    <p:extLst>
      <p:ext uri="{BB962C8B-B14F-4D97-AF65-F5344CB8AC3E}">
        <p14:creationId xmlns:p14="http://schemas.microsoft.com/office/powerpoint/2010/main" val="41455342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Glycolysis</a:t>
            </a:r>
          </a:p>
        </p:txBody>
      </p:sp>
      <p:sp>
        <p:nvSpPr>
          <p:cNvPr id="9219" name="Rectangle 3"/>
          <p:cNvSpPr>
            <a:spLocks noGrp="1" noChangeArrowheads="1"/>
          </p:cNvSpPr>
          <p:nvPr>
            <p:ph type="body" idx="1"/>
          </p:nvPr>
        </p:nvSpPr>
        <p:spPr>
          <a:xfrm>
            <a:off x="457200" y="1600200"/>
            <a:ext cx="4800600" cy="4525963"/>
          </a:xfrm>
        </p:spPr>
        <p:txBody>
          <a:bodyPr/>
          <a:lstStyle/>
          <a:p>
            <a:pPr eaLnBrk="1" hangingPunct="1"/>
            <a:r>
              <a:rPr lang="en-US" sz="2800" smtClean="0"/>
              <a:t>How many ATP are used?</a:t>
            </a:r>
          </a:p>
          <a:p>
            <a:pPr eaLnBrk="1" hangingPunct="1"/>
            <a:r>
              <a:rPr lang="en-US" sz="2800" smtClean="0"/>
              <a:t>How many ATP are produced?</a:t>
            </a:r>
          </a:p>
          <a:p>
            <a:pPr eaLnBrk="1" hangingPunct="1"/>
            <a:r>
              <a:rPr lang="en-US" sz="2800" smtClean="0"/>
              <a:t>What is the electron carrier in this reaction?</a:t>
            </a:r>
          </a:p>
          <a:p>
            <a:pPr eaLnBrk="1" hangingPunct="1"/>
            <a:r>
              <a:rPr lang="en-US" sz="2800" smtClean="0"/>
              <a:t>When can glycolysis stop?</a:t>
            </a:r>
          </a:p>
        </p:txBody>
      </p:sp>
      <p:pic>
        <p:nvPicPr>
          <p:cNvPr id="9220" name="Picture 5" descr="glyco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524000"/>
            <a:ext cx="3865563"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33128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pPr eaLnBrk="1" hangingPunct="1"/>
            <a:r>
              <a:rPr lang="en-US" sz="3600" smtClean="0"/>
              <a:t>What do pickles, bread, yogurt, wine, beer, and cheese have in common?</a:t>
            </a:r>
          </a:p>
        </p:txBody>
      </p:sp>
      <p:sp>
        <p:nvSpPr>
          <p:cNvPr id="3" name="Content Placeholder 2"/>
          <p:cNvSpPr>
            <a:spLocks noGrp="1"/>
          </p:cNvSpPr>
          <p:nvPr>
            <p:ph idx="1"/>
          </p:nvPr>
        </p:nvSpPr>
        <p:spPr/>
        <p:txBody>
          <a:bodyPr/>
          <a:lstStyle/>
          <a:p>
            <a:pPr marL="0" indent="0" eaLnBrk="1" hangingPunct="1">
              <a:buFontTx/>
              <a:buNone/>
              <a:defRPr/>
            </a:pPr>
            <a:endParaRPr lang="en-US" sz="2400" dirty="0" smtClean="0"/>
          </a:p>
          <a:p>
            <a:pPr eaLnBrk="1" hangingPunct="1">
              <a:defRPr/>
            </a:pPr>
            <a:r>
              <a:rPr lang="en-US" sz="2400" dirty="0" smtClean="0"/>
              <a:t>All of these foods are made by fermentation. </a:t>
            </a:r>
          </a:p>
          <a:p>
            <a:pPr eaLnBrk="1" hangingPunct="1">
              <a:defRPr/>
            </a:pPr>
            <a:r>
              <a:rPr lang="en-US" sz="2400" dirty="0" smtClean="0"/>
              <a:t>When you ferment a food, you encourage growth of "good“ microorganisms in it, while preventing growth of spoilage-causing microorganisms. </a:t>
            </a:r>
          </a:p>
          <a:p>
            <a:pPr lvl="1" eaLnBrk="1" hangingPunct="1">
              <a:defRPr/>
            </a:pPr>
            <a:r>
              <a:rPr lang="en-US" sz="2000" dirty="0" smtClean="0"/>
              <a:t>Doing this successfully may require special ingredients and carefully controlled conditions, such as temperature and </a:t>
            </a:r>
            <a:r>
              <a:rPr lang="en-US" sz="2000" dirty="0" err="1" smtClean="0"/>
              <a:t>pH.</a:t>
            </a:r>
            <a:r>
              <a:rPr lang="en-US" sz="2000" dirty="0" smtClean="0"/>
              <a:t> </a:t>
            </a:r>
          </a:p>
          <a:p>
            <a:pPr eaLnBrk="1" hangingPunct="1">
              <a:defRPr/>
            </a:pPr>
            <a:r>
              <a:rPr lang="en-US" sz="2400" dirty="0" smtClean="0"/>
              <a:t>By eating spoilage-sensitive parts of the food, and releasing chemicals as a by-product, the microorganisms help preserve the food, and change its flavor and texture in interesting ways</a:t>
            </a:r>
          </a:p>
        </p:txBody>
      </p:sp>
    </p:spTree>
    <p:extLst>
      <p:ext uri="{BB962C8B-B14F-4D97-AF65-F5344CB8AC3E}">
        <p14:creationId xmlns:p14="http://schemas.microsoft.com/office/powerpoint/2010/main" val="34504960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Fermentation</a:t>
            </a:r>
          </a:p>
        </p:txBody>
      </p:sp>
      <p:sp>
        <p:nvSpPr>
          <p:cNvPr id="11267" name="Rectangle 3"/>
          <p:cNvSpPr>
            <a:spLocks noGrp="1" noChangeArrowheads="1"/>
          </p:cNvSpPr>
          <p:nvPr>
            <p:ph type="body" idx="1"/>
          </p:nvPr>
        </p:nvSpPr>
        <p:spPr/>
        <p:txBody>
          <a:bodyPr/>
          <a:lstStyle/>
          <a:p>
            <a:pPr eaLnBrk="1" hangingPunct="1">
              <a:lnSpc>
                <a:spcPct val="80000"/>
              </a:lnSpc>
            </a:pPr>
            <a:r>
              <a:rPr lang="en-US" sz="2800" smtClean="0"/>
              <a:t>Anaerobic “not in air”</a:t>
            </a:r>
          </a:p>
          <a:p>
            <a:pPr eaLnBrk="1" hangingPunct="1">
              <a:lnSpc>
                <a:spcPct val="80000"/>
              </a:lnSpc>
            </a:pPr>
            <a:r>
              <a:rPr lang="en-US" sz="2800" smtClean="0"/>
              <a:t>Glycolysis</a:t>
            </a:r>
            <a:r>
              <a:rPr lang="en-US" sz="2800" smtClean="0">
                <a:sym typeface="Wingdings" pitchFamily="2" charset="2"/>
              </a:rPr>
              <a:t> alcoholic fermentation</a:t>
            </a:r>
          </a:p>
          <a:p>
            <a:pPr lvl="1" eaLnBrk="1" hangingPunct="1">
              <a:lnSpc>
                <a:spcPct val="80000"/>
              </a:lnSpc>
            </a:pPr>
            <a:r>
              <a:rPr lang="en-US" sz="2400" smtClean="0">
                <a:sym typeface="Wingdings" pitchFamily="2" charset="2"/>
              </a:rPr>
              <a:t>Yeasts, beer</a:t>
            </a:r>
          </a:p>
          <a:p>
            <a:pPr lvl="1" eaLnBrk="1" hangingPunct="1">
              <a:lnSpc>
                <a:spcPct val="80000"/>
              </a:lnSpc>
            </a:pPr>
            <a:r>
              <a:rPr lang="en-US" sz="2000" smtClean="0">
                <a:sym typeface="Wingdings" pitchFamily="2" charset="2"/>
              </a:rPr>
              <a:t>Pyruvic acid + NADH  alcohol + CO</a:t>
            </a:r>
            <a:r>
              <a:rPr lang="en-US" sz="2000" baseline="-25000" smtClean="0">
                <a:sym typeface="Wingdings" pitchFamily="2" charset="2"/>
              </a:rPr>
              <a:t>2</a:t>
            </a:r>
            <a:r>
              <a:rPr lang="en-US" sz="2000" smtClean="0">
                <a:sym typeface="Wingdings" pitchFamily="2" charset="2"/>
              </a:rPr>
              <a:t> + NAD</a:t>
            </a:r>
            <a:r>
              <a:rPr lang="en-US" sz="2000" baseline="30000" smtClean="0">
                <a:sym typeface="Wingdings" pitchFamily="2" charset="2"/>
              </a:rPr>
              <a:t>+</a:t>
            </a:r>
          </a:p>
          <a:p>
            <a:pPr eaLnBrk="1" hangingPunct="1">
              <a:lnSpc>
                <a:spcPct val="80000"/>
              </a:lnSpc>
            </a:pPr>
            <a:r>
              <a:rPr lang="en-US" sz="2800" smtClean="0">
                <a:sym typeface="Wingdings" pitchFamily="2" charset="2"/>
              </a:rPr>
              <a:t>Glycolysis lactic acid fermentation</a:t>
            </a:r>
          </a:p>
          <a:p>
            <a:pPr lvl="1" eaLnBrk="1" hangingPunct="1">
              <a:lnSpc>
                <a:spcPct val="80000"/>
              </a:lnSpc>
            </a:pPr>
            <a:r>
              <a:rPr lang="en-US" sz="2400" smtClean="0">
                <a:sym typeface="Wingdings" pitchFamily="2" charset="2"/>
              </a:rPr>
              <a:t>Muscle soreness, </a:t>
            </a:r>
          </a:p>
          <a:p>
            <a:pPr lvl="1" eaLnBrk="1" hangingPunct="1">
              <a:lnSpc>
                <a:spcPct val="80000"/>
              </a:lnSpc>
            </a:pPr>
            <a:r>
              <a:rPr lang="en-US" sz="2400" smtClean="0">
                <a:sym typeface="Wingdings" pitchFamily="2" charset="2"/>
              </a:rPr>
              <a:t>In prokaryotes, produce cheese, yogurt, buttermilk, sour cream, pickles</a:t>
            </a:r>
          </a:p>
          <a:p>
            <a:pPr lvl="1" eaLnBrk="1" hangingPunct="1">
              <a:lnSpc>
                <a:spcPct val="80000"/>
              </a:lnSpc>
            </a:pPr>
            <a:r>
              <a:rPr lang="en-US" sz="2400" smtClean="0">
                <a:sym typeface="Wingdings" pitchFamily="2" charset="2"/>
              </a:rPr>
              <a:t>Pyruvic acid + NADH  lactic acid + NAD</a:t>
            </a:r>
            <a:r>
              <a:rPr lang="en-US" sz="2000" baseline="30000" smtClean="0">
                <a:sym typeface="Wingdings" pitchFamily="2" charset="2"/>
              </a:rPr>
              <a:t>+</a:t>
            </a:r>
            <a:endParaRPr lang="en-US" sz="2400" smtClean="0">
              <a:sym typeface="Wingdings" pitchFamily="2" charset="2"/>
            </a:endParaRPr>
          </a:p>
          <a:p>
            <a:pPr eaLnBrk="1" hangingPunct="1">
              <a:lnSpc>
                <a:spcPct val="80000"/>
              </a:lnSpc>
            </a:pPr>
            <a:r>
              <a:rPr lang="en-US" sz="2800" smtClean="0">
                <a:sym typeface="Wingdings" pitchFamily="2" charset="2"/>
              </a:rPr>
              <a:t>If air is present (aerobic), what pathway follows glycolysis?</a:t>
            </a:r>
          </a:p>
        </p:txBody>
      </p:sp>
    </p:spTree>
    <p:extLst>
      <p:ext uri="{BB962C8B-B14F-4D97-AF65-F5344CB8AC3E}">
        <p14:creationId xmlns:p14="http://schemas.microsoft.com/office/powerpoint/2010/main" val="354793269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t>Alcoholic fermentation</a:t>
            </a:r>
          </a:p>
        </p:txBody>
      </p:sp>
      <p:sp>
        <p:nvSpPr>
          <p:cNvPr id="12291" name="Content Placeholder 2"/>
          <p:cNvSpPr>
            <a:spLocks noGrp="1"/>
          </p:cNvSpPr>
          <p:nvPr>
            <p:ph idx="1"/>
          </p:nvPr>
        </p:nvSpPr>
        <p:spPr/>
        <p:txBody>
          <a:bodyPr/>
          <a:lstStyle/>
          <a:p>
            <a:pPr eaLnBrk="1" hangingPunct="1"/>
            <a:r>
              <a:rPr lang="en-US" b="1" smtClean="0"/>
              <a:t>Wines: </a:t>
            </a:r>
            <a:r>
              <a:rPr lang="en-US" smtClean="0"/>
              <a:t>Yeasts, added to crushed grapes, eat the grapes’ sugars and produce alcohol.</a:t>
            </a:r>
          </a:p>
          <a:p>
            <a:pPr eaLnBrk="1" hangingPunct="1"/>
            <a:r>
              <a:rPr lang="en-US" b="1" smtClean="0"/>
              <a:t>Breads: </a:t>
            </a:r>
            <a:r>
              <a:rPr lang="en-US" smtClean="0"/>
              <a:t>Yeasts, added to dough, digest sugars (derived from starches in dough) and produce carbon dioxide, causing the dough to rise.</a:t>
            </a:r>
          </a:p>
        </p:txBody>
      </p:sp>
    </p:spTree>
    <p:extLst>
      <p:ext uri="{BB962C8B-B14F-4D97-AF65-F5344CB8AC3E}">
        <p14:creationId xmlns:p14="http://schemas.microsoft.com/office/powerpoint/2010/main" val="209122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R goups</a:t>
            </a:r>
          </a:p>
        </p:txBody>
      </p:sp>
      <p:sp>
        <p:nvSpPr>
          <p:cNvPr id="13315" name="Rectangle 3"/>
          <p:cNvSpPr>
            <a:spLocks noGrp="1" noChangeArrowheads="1"/>
          </p:cNvSpPr>
          <p:nvPr>
            <p:ph type="body" idx="1"/>
          </p:nvPr>
        </p:nvSpPr>
        <p:spPr/>
        <p:txBody>
          <a:bodyPr/>
          <a:lstStyle/>
          <a:p>
            <a:r>
              <a:rPr lang="en-US"/>
              <a:t>Acidic/basic</a:t>
            </a:r>
          </a:p>
          <a:p>
            <a:r>
              <a:rPr lang="en-US"/>
              <a:t>Polar/nonpolar</a:t>
            </a:r>
          </a:p>
          <a:p>
            <a:r>
              <a:rPr lang="en-US"/>
              <a:t>Hydrophyllic/hydrophobic</a:t>
            </a:r>
          </a:p>
          <a:p>
            <a:pPr>
              <a:buFontTx/>
              <a:buNone/>
            </a:pPr>
            <a:endParaRPr lang="en-US"/>
          </a:p>
        </p:txBody>
      </p:sp>
    </p:spTree>
    <p:extLst>
      <p:ext uri="{BB962C8B-B14F-4D97-AF65-F5344CB8AC3E}">
        <p14:creationId xmlns:p14="http://schemas.microsoft.com/office/powerpoint/2010/main" val="32940185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t>Lactic Acid fermentation</a:t>
            </a:r>
          </a:p>
        </p:txBody>
      </p:sp>
      <p:sp>
        <p:nvSpPr>
          <p:cNvPr id="13315" name="Content Placeholder 2"/>
          <p:cNvSpPr>
            <a:spLocks noGrp="1"/>
          </p:cNvSpPr>
          <p:nvPr>
            <p:ph idx="1"/>
          </p:nvPr>
        </p:nvSpPr>
        <p:spPr/>
        <p:txBody>
          <a:bodyPr/>
          <a:lstStyle/>
          <a:p>
            <a:pPr eaLnBrk="1" hangingPunct="1"/>
            <a:r>
              <a:rPr lang="en-US" b="1" smtClean="0"/>
              <a:t>Cheeses: </a:t>
            </a:r>
            <a:r>
              <a:rPr lang="en-US" smtClean="0"/>
              <a:t>Milk bacteria digest the milk sugar lactose and produce lactic acid, which acts with the added enzyme rennet to curdle the milk. The cheese maker drains off the whey and compacts the curds, which various microbes then ripen into a mature cheese.</a:t>
            </a:r>
          </a:p>
        </p:txBody>
      </p:sp>
    </p:spTree>
    <p:extLst>
      <p:ext uri="{BB962C8B-B14F-4D97-AF65-F5344CB8AC3E}">
        <p14:creationId xmlns:p14="http://schemas.microsoft.com/office/powerpoint/2010/main" val="15543020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Cellular Respiration</a:t>
            </a:r>
          </a:p>
        </p:txBody>
      </p:sp>
      <p:sp>
        <p:nvSpPr>
          <p:cNvPr id="14339" name="Rectangle 3"/>
          <p:cNvSpPr>
            <a:spLocks noGrp="1" noChangeArrowheads="1"/>
          </p:cNvSpPr>
          <p:nvPr>
            <p:ph type="body" idx="1"/>
          </p:nvPr>
        </p:nvSpPr>
        <p:spPr>
          <a:xfrm>
            <a:off x="457200" y="1219200"/>
            <a:ext cx="8229600" cy="1676400"/>
          </a:xfrm>
        </p:spPr>
        <p:txBody>
          <a:bodyPr/>
          <a:lstStyle/>
          <a:p>
            <a:pPr eaLnBrk="1" hangingPunct="1">
              <a:lnSpc>
                <a:spcPct val="80000"/>
              </a:lnSpc>
            </a:pPr>
            <a:r>
              <a:rPr lang="en-US" sz="2800" smtClean="0"/>
              <a:t>Glycolysis </a:t>
            </a:r>
            <a:r>
              <a:rPr lang="en-US" sz="2800" smtClean="0">
                <a:sym typeface="Wingdings" pitchFamily="2" charset="2"/>
              </a:rPr>
              <a:t></a:t>
            </a:r>
            <a:r>
              <a:rPr lang="en-US" sz="2800" smtClean="0"/>
              <a:t> Krebs Cycle </a:t>
            </a:r>
            <a:r>
              <a:rPr lang="en-US" sz="2800" smtClean="0">
                <a:sym typeface="Wingdings" pitchFamily="2" charset="2"/>
              </a:rPr>
              <a:t> Electron Transport Chain</a:t>
            </a:r>
          </a:p>
          <a:p>
            <a:pPr eaLnBrk="1" hangingPunct="1">
              <a:lnSpc>
                <a:spcPct val="80000"/>
              </a:lnSpc>
            </a:pPr>
            <a:r>
              <a:rPr lang="en-US" sz="2800" smtClean="0">
                <a:sym typeface="Wingdings" pitchFamily="2" charset="2"/>
              </a:rPr>
              <a:t>After glycolysis, 90% of the energy from glucose is still unused</a:t>
            </a:r>
          </a:p>
          <a:p>
            <a:pPr eaLnBrk="1" hangingPunct="1">
              <a:lnSpc>
                <a:spcPct val="80000"/>
              </a:lnSpc>
            </a:pPr>
            <a:endParaRPr lang="en-US" sz="2800" smtClean="0"/>
          </a:p>
        </p:txBody>
      </p:sp>
      <p:pic>
        <p:nvPicPr>
          <p:cNvPr id="14340" name="Picture 5" descr="2629773534_a1795945c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695575"/>
            <a:ext cx="5257800" cy="381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599402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Krebs Cycle</a:t>
            </a:r>
          </a:p>
        </p:txBody>
      </p:sp>
      <p:sp>
        <p:nvSpPr>
          <p:cNvPr id="15363" name="Rectangle 3"/>
          <p:cNvSpPr>
            <a:spLocks noGrp="1" noChangeArrowheads="1"/>
          </p:cNvSpPr>
          <p:nvPr>
            <p:ph type="body" idx="1"/>
          </p:nvPr>
        </p:nvSpPr>
        <p:spPr/>
        <p:txBody>
          <a:bodyPr/>
          <a:lstStyle/>
          <a:p>
            <a:pPr eaLnBrk="1" hangingPunct="1"/>
            <a:r>
              <a:rPr lang="en-US" smtClean="0"/>
              <a:t>Pyruvic acid is broken down into carbon dioxide</a:t>
            </a:r>
          </a:p>
          <a:p>
            <a:pPr lvl="1" eaLnBrk="1" hangingPunct="1"/>
            <a:r>
              <a:rPr lang="en-US" smtClean="0"/>
              <a:t>One carbon atom from pyruvic acid is used to become part of </a:t>
            </a:r>
            <a:r>
              <a:rPr lang="en-US" sz="2400" smtClean="0">
                <a:sym typeface="Wingdings" pitchFamily="2" charset="2"/>
              </a:rPr>
              <a:t>CO</a:t>
            </a:r>
            <a:r>
              <a:rPr lang="en-US" sz="2400" baseline="-25000" smtClean="0">
                <a:sym typeface="Wingdings" pitchFamily="2" charset="2"/>
              </a:rPr>
              <a:t>2 </a:t>
            </a:r>
            <a:r>
              <a:rPr lang="en-US" smtClean="0">
                <a:sym typeface="Wingdings" pitchFamily="2" charset="2"/>
              </a:rPr>
              <a:t>and the other 2 carbon molecules form acetyl-CoA.</a:t>
            </a:r>
          </a:p>
          <a:p>
            <a:pPr lvl="1" eaLnBrk="1" hangingPunct="1"/>
            <a:r>
              <a:rPr lang="en-US" smtClean="0">
                <a:sym typeface="Wingdings" pitchFamily="2" charset="2"/>
              </a:rPr>
              <a:t>Acetyl-CoA adds a 4 carbon molecule (remember because this is where the cycle will end later) producing a 6- carbon molecule called citric acid.</a:t>
            </a:r>
          </a:p>
        </p:txBody>
      </p:sp>
    </p:spTree>
    <p:extLst>
      <p:ext uri="{BB962C8B-B14F-4D97-AF65-F5344CB8AC3E}">
        <p14:creationId xmlns:p14="http://schemas.microsoft.com/office/powerpoint/2010/main" val="299621092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Krebs Cycle</a:t>
            </a:r>
          </a:p>
        </p:txBody>
      </p:sp>
      <p:sp>
        <p:nvSpPr>
          <p:cNvPr id="16387" name="Rectangle 3"/>
          <p:cNvSpPr>
            <a:spLocks noGrp="1" noChangeArrowheads="1"/>
          </p:cNvSpPr>
          <p:nvPr>
            <p:ph type="body" idx="1"/>
          </p:nvPr>
        </p:nvSpPr>
        <p:spPr/>
        <p:txBody>
          <a:bodyPr/>
          <a:lstStyle/>
          <a:p>
            <a:pPr eaLnBrk="1" hangingPunct="1">
              <a:lnSpc>
                <a:spcPct val="80000"/>
              </a:lnSpc>
            </a:pPr>
            <a:r>
              <a:rPr lang="en-US" sz="2800" smtClean="0"/>
              <a:t>In step 2, citric acid is broken down into a 5 carbon compound.  NADH is formed, and </a:t>
            </a:r>
            <a:r>
              <a:rPr lang="en-US" sz="2400" smtClean="0">
                <a:sym typeface="Wingdings" pitchFamily="2" charset="2"/>
              </a:rPr>
              <a:t>CO</a:t>
            </a:r>
            <a:r>
              <a:rPr lang="en-US" sz="2400" baseline="-25000" smtClean="0">
                <a:sym typeface="Wingdings" pitchFamily="2" charset="2"/>
              </a:rPr>
              <a:t>2</a:t>
            </a:r>
            <a:r>
              <a:rPr lang="en-US" sz="2800" smtClean="0"/>
              <a:t> is released.</a:t>
            </a:r>
          </a:p>
          <a:p>
            <a:pPr eaLnBrk="1" hangingPunct="1">
              <a:lnSpc>
                <a:spcPct val="80000"/>
              </a:lnSpc>
            </a:pPr>
            <a:r>
              <a:rPr lang="en-US" sz="2800" smtClean="0"/>
              <a:t>In step 3, the 5 carbon molecule is broken down into a 4 carbon compound.  When that happens, CO2 is released, and NADH  is created along with ATP.</a:t>
            </a:r>
          </a:p>
          <a:p>
            <a:pPr eaLnBrk="1" hangingPunct="1">
              <a:lnSpc>
                <a:spcPct val="80000"/>
              </a:lnSpc>
            </a:pPr>
            <a:r>
              <a:rPr lang="en-US" sz="2800" smtClean="0"/>
              <a:t>In step 4, FAD (similar to NAD</a:t>
            </a:r>
            <a:r>
              <a:rPr lang="en-US" sz="2800" baseline="30000" smtClean="0"/>
              <a:t>+</a:t>
            </a:r>
            <a:r>
              <a:rPr lang="en-US" sz="2800" smtClean="0"/>
              <a:t>) is converted to FADH</a:t>
            </a:r>
            <a:r>
              <a:rPr lang="en-US" sz="2800" baseline="-25000" smtClean="0"/>
              <a:t>2</a:t>
            </a:r>
            <a:r>
              <a:rPr lang="en-US" sz="2800" smtClean="0"/>
              <a:t> (similar to NADH).</a:t>
            </a:r>
          </a:p>
          <a:p>
            <a:pPr eaLnBrk="1" hangingPunct="1">
              <a:lnSpc>
                <a:spcPct val="80000"/>
              </a:lnSpc>
            </a:pPr>
            <a:r>
              <a:rPr lang="en-US" sz="2800" smtClean="0"/>
              <a:t>In step 5, NADH is created, and the cycle repeats itself again</a:t>
            </a:r>
          </a:p>
        </p:txBody>
      </p:sp>
    </p:spTree>
    <p:extLst>
      <p:ext uri="{BB962C8B-B14F-4D97-AF65-F5344CB8AC3E}">
        <p14:creationId xmlns:p14="http://schemas.microsoft.com/office/powerpoint/2010/main" val="371832249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endParaRPr lang="en-US" smtClean="0"/>
          </a:p>
        </p:txBody>
      </p:sp>
      <p:sp>
        <p:nvSpPr>
          <p:cNvPr id="17411" name="Rectangle 3"/>
          <p:cNvSpPr>
            <a:spLocks noGrp="1" noChangeArrowheads="1"/>
          </p:cNvSpPr>
          <p:nvPr>
            <p:ph type="body" idx="1"/>
          </p:nvPr>
        </p:nvSpPr>
        <p:spPr/>
        <p:txBody>
          <a:bodyPr/>
          <a:lstStyle/>
          <a:p>
            <a:pPr eaLnBrk="1" hangingPunct="1"/>
            <a:r>
              <a:rPr lang="en-US" smtClean="0"/>
              <a:t>There are 3 products-what will they be used for?</a:t>
            </a:r>
          </a:p>
          <a:p>
            <a:pPr eaLnBrk="1" hangingPunct="1"/>
            <a:r>
              <a:rPr lang="en-US" smtClean="0"/>
              <a:t>What’s the difference between NADH and FADH</a:t>
            </a:r>
            <a:r>
              <a:rPr lang="en-US" baseline="-25000" smtClean="0"/>
              <a:t>2</a:t>
            </a:r>
            <a:r>
              <a:rPr lang="en-US" smtClean="0"/>
              <a:t>?	</a:t>
            </a:r>
            <a:endParaRPr lang="en-US" baseline="-25000" smtClean="0"/>
          </a:p>
          <a:p>
            <a:pPr lvl="1" eaLnBrk="1" hangingPunct="1"/>
            <a:r>
              <a:rPr lang="en-US" smtClean="0"/>
              <a:t>NAD+ and FAD both start out without Hydrogen ions (H+).  However, when they gain a Hydrogen ion(+ charge), they have to pick up an electron (- charge) to even it out.</a:t>
            </a:r>
          </a:p>
        </p:txBody>
      </p:sp>
    </p:spTree>
    <p:extLst>
      <p:ext uri="{BB962C8B-B14F-4D97-AF65-F5344CB8AC3E}">
        <p14:creationId xmlns:p14="http://schemas.microsoft.com/office/powerpoint/2010/main" val="397537518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Electron Transport Chain</a:t>
            </a:r>
          </a:p>
        </p:txBody>
      </p:sp>
      <p:sp>
        <p:nvSpPr>
          <p:cNvPr id="18435" name="Rectangle 3"/>
          <p:cNvSpPr>
            <a:spLocks noGrp="1" noChangeArrowheads="1"/>
          </p:cNvSpPr>
          <p:nvPr>
            <p:ph type="body" idx="1"/>
          </p:nvPr>
        </p:nvSpPr>
        <p:spPr/>
        <p:txBody>
          <a:bodyPr/>
          <a:lstStyle/>
          <a:p>
            <a:pPr eaLnBrk="1" hangingPunct="1"/>
            <a:r>
              <a:rPr lang="en-US" smtClean="0"/>
              <a:t>Uses high energy electrons (carried by electron carriers) from the Krebs cycle to convert ADP to ATP</a:t>
            </a:r>
          </a:p>
          <a:p>
            <a:pPr lvl="1" eaLnBrk="1" hangingPunct="1"/>
            <a:r>
              <a:rPr lang="en-US" smtClean="0"/>
              <a:t>What are the electron carriers from the Krebs Cycle?</a:t>
            </a:r>
          </a:p>
          <a:p>
            <a:pPr eaLnBrk="1" hangingPunct="1"/>
            <a:r>
              <a:rPr lang="en-US" smtClean="0"/>
              <a:t>This occurs in the inner membrane of the mitochondria.  Where is this?</a:t>
            </a:r>
          </a:p>
        </p:txBody>
      </p:sp>
    </p:spTree>
    <p:extLst>
      <p:ext uri="{BB962C8B-B14F-4D97-AF65-F5344CB8AC3E}">
        <p14:creationId xmlns:p14="http://schemas.microsoft.com/office/powerpoint/2010/main" val="127461515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endParaRPr lang="en-US" smtClean="0"/>
          </a:p>
        </p:txBody>
      </p:sp>
      <p:sp>
        <p:nvSpPr>
          <p:cNvPr id="19459" name="Rectangle 3"/>
          <p:cNvSpPr>
            <a:spLocks noGrp="1" noChangeArrowheads="1"/>
          </p:cNvSpPr>
          <p:nvPr>
            <p:ph type="body" idx="1"/>
          </p:nvPr>
        </p:nvSpPr>
        <p:spPr>
          <a:xfrm>
            <a:off x="457200" y="5410200"/>
            <a:ext cx="8229600" cy="1066800"/>
          </a:xfrm>
        </p:spPr>
        <p:txBody>
          <a:bodyPr/>
          <a:lstStyle/>
          <a:p>
            <a:pPr eaLnBrk="1" hangingPunct="1">
              <a:lnSpc>
                <a:spcPct val="80000"/>
              </a:lnSpc>
            </a:pPr>
            <a:r>
              <a:rPr lang="en-US" sz="2400" smtClean="0"/>
              <a:t>What serves as the final electron acceptor on the electron transport chain?  What is formed?  Without it, what would we have access of?</a:t>
            </a:r>
          </a:p>
        </p:txBody>
      </p:sp>
      <p:pic>
        <p:nvPicPr>
          <p:cNvPr id="19460" name="Picture 5" descr="electron_transport_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83625"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97238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endParaRPr lang="en-US" smtClean="0"/>
          </a:p>
        </p:txBody>
      </p:sp>
      <p:pic>
        <p:nvPicPr>
          <p:cNvPr id="20483"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228600"/>
            <a:ext cx="8229600" cy="6400800"/>
          </a:xfrm>
        </p:spPr>
      </p:pic>
    </p:spTree>
    <p:extLst>
      <p:ext uri="{BB962C8B-B14F-4D97-AF65-F5344CB8AC3E}">
        <p14:creationId xmlns:p14="http://schemas.microsoft.com/office/powerpoint/2010/main" val="355964696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smtClean="0"/>
          </a:p>
        </p:txBody>
      </p:sp>
      <p:sp>
        <p:nvSpPr>
          <p:cNvPr id="21507" name="Rectangle 3"/>
          <p:cNvSpPr>
            <a:spLocks noGrp="1" noChangeArrowheads="1"/>
          </p:cNvSpPr>
          <p:nvPr>
            <p:ph type="body" idx="1"/>
          </p:nvPr>
        </p:nvSpPr>
        <p:spPr/>
        <p:txBody>
          <a:bodyPr/>
          <a:lstStyle/>
          <a:p>
            <a:pPr eaLnBrk="1" hangingPunct="1"/>
            <a:r>
              <a:rPr lang="en-US" smtClean="0"/>
              <a:t>On average, each pair of high-energy electrons that moves down the chain provides enough energy to produce 3 molecules of ATP from ADP.</a:t>
            </a:r>
          </a:p>
          <a:p>
            <a:pPr eaLnBrk="1" hangingPunct="1"/>
            <a:r>
              <a:rPr lang="en-US" smtClean="0"/>
              <a:t>Calculate total yield of ATP</a:t>
            </a:r>
          </a:p>
          <a:p>
            <a:pPr eaLnBrk="1" hangingPunct="1"/>
            <a:r>
              <a:rPr lang="en-US" smtClean="0"/>
              <a:t>38% of the total energy of glucose</a:t>
            </a:r>
          </a:p>
          <a:p>
            <a:pPr eaLnBrk="1" hangingPunct="1"/>
            <a:r>
              <a:rPr lang="en-US" smtClean="0"/>
              <a:t>What happens to the remaining 62%?</a:t>
            </a:r>
          </a:p>
        </p:txBody>
      </p:sp>
    </p:spTree>
    <p:extLst>
      <p:ext uri="{BB962C8B-B14F-4D97-AF65-F5344CB8AC3E}">
        <p14:creationId xmlns:p14="http://schemas.microsoft.com/office/powerpoint/2010/main" val="5402765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19. Describe </a:t>
            </a:r>
            <a:r>
              <a:rPr lang="en-US" dirty="0"/>
              <a:t>and model the conversion of light energy to chemical energy by photosynthetic organisms:</a:t>
            </a:r>
          </a:p>
          <a:p>
            <a:pPr lvl="0"/>
            <a:r>
              <a:rPr lang="en-US" i="1" dirty="0"/>
              <a:t>light dependent</a:t>
            </a:r>
            <a:r>
              <a:rPr lang="en-US" dirty="0"/>
              <a:t> reactions</a:t>
            </a:r>
          </a:p>
          <a:p>
            <a:pPr lvl="0"/>
            <a:r>
              <a:rPr lang="en-US" i="1" dirty="0"/>
              <a:t>light independent</a:t>
            </a:r>
            <a:r>
              <a:rPr lang="en-US" dirty="0"/>
              <a:t> reactions</a:t>
            </a:r>
          </a:p>
          <a:p>
            <a:endParaRPr lang="en-US" dirty="0"/>
          </a:p>
        </p:txBody>
      </p:sp>
    </p:spTree>
    <p:extLst>
      <p:ext uri="{BB962C8B-B14F-4D97-AF65-F5344CB8AC3E}">
        <p14:creationId xmlns:p14="http://schemas.microsoft.com/office/powerpoint/2010/main" val="3303768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endParaRPr lang="en-US"/>
          </a:p>
        </p:txBody>
      </p:sp>
      <p:sp>
        <p:nvSpPr>
          <p:cNvPr id="21507" name="Rectangle 3"/>
          <p:cNvSpPr>
            <a:spLocks noGrp="1" noChangeArrowheads="1"/>
          </p:cNvSpPr>
          <p:nvPr>
            <p:ph type="body" idx="1"/>
          </p:nvPr>
        </p:nvSpPr>
        <p:spPr/>
        <p:txBody>
          <a:bodyPr/>
          <a:lstStyle/>
          <a:p>
            <a:endParaRPr lang="en-US"/>
          </a:p>
        </p:txBody>
      </p:sp>
      <p:pic>
        <p:nvPicPr>
          <p:cNvPr id="21509" name="Picture 5" descr="Amino%20Acid%20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6038"/>
            <a:ext cx="5329238" cy="6811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30439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773" y="457200"/>
            <a:ext cx="8421049"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89638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endParaRPr lang="en-US" smtClean="0"/>
          </a:p>
        </p:txBody>
      </p:sp>
      <p:sp>
        <p:nvSpPr>
          <p:cNvPr id="3075" name="Content Placeholder 2"/>
          <p:cNvSpPr>
            <a:spLocks noGrp="1"/>
          </p:cNvSpPr>
          <p:nvPr>
            <p:ph idx="1"/>
          </p:nvPr>
        </p:nvSpPr>
        <p:spPr>
          <a:xfrm>
            <a:off x="381000" y="346075"/>
            <a:ext cx="8229600" cy="4525963"/>
          </a:xfrm>
        </p:spPr>
        <p:txBody>
          <a:bodyPr/>
          <a:lstStyle/>
          <a:p>
            <a:pPr eaLnBrk="1" hangingPunct="1"/>
            <a:r>
              <a:rPr lang="en-US" dirty="0" smtClean="0"/>
              <a:t>How was water used in the light dependent reaction</a:t>
            </a:r>
            <a:r>
              <a:rPr lang="en-US" dirty="0" smtClean="0"/>
              <a:t>?</a:t>
            </a:r>
          </a:p>
          <a:p>
            <a:pPr lvl="1"/>
            <a:r>
              <a:rPr lang="en-US" dirty="0" smtClean="0"/>
              <a:t>Water was split, Oxygen was released, the other hydrogen items were used to make NADH</a:t>
            </a:r>
            <a:endParaRPr lang="en-US" dirty="0" smtClean="0"/>
          </a:p>
          <a:p>
            <a:pPr eaLnBrk="1" hangingPunct="1"/>
            <a:r>
              <a:rPr lang="en-US" dirty="0" smtClean="0"/>
              <a:t>What were the products of the light dependent reactions</a:t>
            </a:r>
            <a:r>
              <a:rPr lang="en-US" dirty="0" smtClean="0"/>
              <a:t>?</a:t>
            </a:r>
          </a:p>
          <a:p>
            <a:pPr lvl="1"/>
            <a:r>
              <a:rPr lang="en-US" dirty="0" smtClean="0"/>
              <a:t>ATP, NADH, Oxygen</a:t>
            </a:r>
            <a:endParaRPr lang="en-US" dirty="0" smtClean="0"/>
          </a:p>
        </p:txBody>
      </p:sp>
      <p:pic>
        <p:nvPicPr>
          <p:cNvPr id="3076" name="Picture 5" descr="photosynthesis-respi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996703"/>
            <a:ext cx="6400800" cy="27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64961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endParaRPr lang="en-US" smtClean="0"/>
          </a:p>
        </p:txBody>
      </p:sp>
      <p:pic>
        <p:nvPicPr>
          <p:cNvPr id="4099"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457200"/>
            <a:ext cx="8229600" cy="6019800"/>
          </a:xfrm>
        </p:spPr>
      </p:pic>
    </p:spTree>
    <p:extLst>
      <p:ext uri="{BB962C8B-B14F-4D97-AF65-F5344CB8AC3E}">
        <p14:creationId xmlns:p14="http://schemas.microsoft.com/office/powerpoint/2010/main" val="130487918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Ribulose biphosphate (RuBP)</a:t>
            </a:r>
          </a:p>
        </p:txBody>
      </p:sp>
      <p:pic>
        <p:nvPicPr>
          <p:cNvPr id="5123"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724400" y="2332038"/>
            <a:ext cx="4191000" cy="4525962"/>
          </a:xfrm>
        </p:spPr>
      </p:pic>
      <p:pic>
        <p:nvPicPr>
          <p:cNvPr id="51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524000"/>
            <a:ext cx="22860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5" name="Text Box 7"/>
          <p:cNvSpPr txBox="1">
            <a:spLocks noChangeArrowheads="1"/>
          </p:cNvSpPr>
          <p:nvPr/>
        </p:nvSpPr>
        <p:spPr bwMode="auto">
          <a:xfrm>
            <a:off x="533400" y="1981200"/>
            <a:ext cx="3810000"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buFontTx/>
              <a:buChar char="•"/>
            </a:pPr>
            <a:r>
              <a:rPr lang="en-US" sz="2400" b="1"/>
              <a:t>Rubisco is an enzyme required to “fix” carbon into the RuBP molecule (shown here)</a:t>
            </a:r>
          </a:p>
          <a:p>
            <a:pPr eaLnBrk="1" hangingPunct="1">
              <a:spcBef>
                <a:spcPct val="50000"/>
              </a:spcBef>
              <a:buFontTx/>
              <a:buChar char="•"/>
            </a:pPr>
            <a:r>
              <a:rPr lang="en-US" sz="2400" b="1"/>
              <a:t>Rubisco is one of the most abundant substances on the planet</a:t>
            </a:r>
          </a:p>
        </p:txBody>
      </p:sp>
    </p:spTree>
    <p:extLst>
      <p:ext uri="{BB962C8B-B14F-4D97-AF65-F5344CB8AC3E}">
        <p14:creationId xmlns:p14="http://schemas.microsoft.com/office/powerpoint/2010/main" val="402654434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150" y="914400"/>
            <a:ext cx="489585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7" name="Rectangle 2"/>
          <p:cNvSpPr>
            <a:spLocks noGrp="1" noChangeArrowheads="1"/>
          </p:cNvSpPr>
          <p:nvPr>
            <p:ph type="title"/>
          </p:nvPr>
        </p:nvSpPr>
        <p:spPr>
          <a:xfrm>
            <a:off x="-762000" y="381000"/>
            <a:ext cx="6400800" cy="1143000"/>
          </a:xfrm>
        </p:spPr>
        <p:txBody>
          <a:bodyPr/>
          <a:lstStyle/>
          <a:p>
            <a:pPr eaLnBrk="1" hangingPunct="1"/>
            <a:r>
              <a:rPr lang="en-US" smtClean="0"/>
              <a:t>Phosphorylation</a:t>
            </a:r>
          </a:p>
        </p:txBody>
      </p:sp>
      <p:sp>
        <p:nvSpPr>
          <p:cNvPr id="6148" name="Rectangle 3"/>
          <p:cNvSpPr>
            <a:spLocks noGrp="1" noChangeArrowheads="1"/>
          </p:cNvSpPr>
          <p:nvPr>
            <p:ph type="body" idx="1"/>
          </p:nvPr>
        </p:nvSpPr>
        <p:spPr>
          <a:xfrm>
            <a:off x="457200" y="1600200"/>
            <a:ext cx="3657600" cy="4525963"/>
          </a:xfrm>
        </p:spPr>
        <p:txBody>
          <a:bodyPr/>
          <a:lstStyle/>
          <a:p>
            <a:pPr eaLnBrk="1" hangingPunct="1"/>
            <a:r>
              <a:rPr lang="en-US" smtClean="0"/>
              <a:t>the addition of a phosphate (PO4) group to a protein or other organic molecule. </a:t>
            </a:r>
          </a:p>
        </p:txBody>
      </p:sp>
    </p:spTree>
    <p:extLst>
      <p:ext uri="{BB962C8B-B14F-4D97-AF65-F5344CB8AC3E}">
        <p14:creationId xmlns:p14="http://schemas.microsoft.com/office/powerpoint/2010/main" val="141680391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endParaRPr lang="en-US" smtClean="0"/>
          </a:p>
        </p:txBody>
      </p:sp>
      <p:pic>
        <p:nvPicPr>
          <p:cNvPr id="7171"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0"/>
            <a:ext cx="8229600" cy="6858000"/>
          </a:xfrm>
        </p:spPr>
      </p:pic>
    </p:spTree>
    <p:extLst>
      <p:ext uri="{BB962C8B-B14F-4D97-AF65-F5344CB8AC3E}">
        <p14:creationId xmlns:p14="http://schemas.microsoft.com/office/powerpoint/2010/main" val="130169247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endParaRPr lang="en-US" smtClean="0"/>
          </a:p>
        </p:txBody>
      </p:sp>
      <p:sp>
        <p:nvSpPr>
          <p:cNvPr id="8195" name="Rectangle 3"/>
          <p:cNvSpPr>
            <a:spLocks noGrp="1" noChangeArrowheads="1"/>
          </p:cNvSpPr>
          <p:nvPr>
            <p:ph type="body" idx="1"/>
          </p:nvPr>
        </p:nvSpPr>
        <p:spPr/>
        <p:txBody>
          <a:bodyPr/>
          <a:lstStyle/>
          <a:p>
            <a:pPr eaLnBrk="1" hangingPunct="1"/>
            <a:r>
              <a:rPr lang="en-US" smtClean="0"/>
              <a:t>At the beginning of the cycle, during carbon “fixation”, RuBP combines with carbon dioxide.  The carbon is added as a “branch” on the RuBP molecule, then RuBP breaks apart.  In the activity, you break the RuBP first then add the carbon dioxide.</a:t>
            </a:r>
          </a:p>
        </p:txBody>
      </p:sp>
    </p:spTree>
    <p:extLst>
      <p:ext uri="{BB962C8B-B14F-4D97-AF65-F5344CB8AC3E}">
        <p14:creationId xmlns:p14="http://schemas.microsoft.com/office/powerpoint/2010/main" val="320986295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Light and Pigments- p. 207</a:t>
            </a:r>
          </a:p>
        </p:txBody>
      </p:sp>
      <p:sp>
        <p:nvSpPr>
          <p:cNvPr id="3" name="Content Placeholder 2"/>
          <p:cNvSpPr>
            <a:spLocks noGrp="1"/>
          </p:cNvSpPr>
          <p:nvPr>
            <p:ph idx="1"/>
          </p:nvPr>
        </p:nvSpPr>
        <p:spPr/>
        <p:txBody>
          <a:bodyPr/>
          <a:lstStyle/>
          <a:p>
            <a:pPr>
              <a:defRPr/>
            </a:pPr>
            <a:r>
              <a:rPr lang="en-US" dirty="0" smtClean="0"/>
              <a:t>PIGMENTS: ABSORB LIGHT</a:t>
            </a:r>
          </a:p>
          <a:p>
            <a:pPr>
              <a:defRPr/>
            </a:pPr>
            <a:r>
              <a:rPr lang="en-US" dirty="0" smtClean="0"/>
              <a:t>White LIGHT: made up of different colors</a:t>
            </a:r>
          </a:p>
          <a:p>
            <a:pPr marL="0" indent="0">
              <a:buFontTx/>
              <a:buNone/>
              <a:defRPr/>
            </a:pPr>
            <a:endParaRPr lang="en-US" dirty="0"/>
          </a:p>
        </p:txBody>
      </p:sp>
      <p:pic>
        <p:nvPicPr>
          <p:cNvPr id="92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200400"/>
            <a:ext cx="4238625" cy="302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2896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r>
              <a:rPr lang="en-US" smtClean="0"/>
              <a:t>Why are leaves green? Why do leaves change colors in the fall?</a:t>
            </a:r>
          </a:p>
        </p:txBody>
      </p:sp>
      <p:sp>
        <p:nvSpPr>
          <p:cNvPr id="10243" name="Content Placeholder 2"/>
          <p:cNvSpPr>
            <a:spLocks noGrp="1"/>
          </p:cNvSpPr>
          <p:nvPr>
            <p:ph idx="1"/>
          </p:nvPr>
        </p:nvSpPr>
        <p:spPr/>
        <p:txBody>
          <a:bodyPr>
            <a:normAutofit lnSpcReduction="10000"/>
          </a:bodyPr>
          <a:lstStyle/>
          <a:p>
            <a:r>
              <a:rPr lang="en-US" sz="2400" smtClean="0"/>
              <a:t>Chlorophyll a and b</a:t>
            </a:r>
          </a:p>
          <a:p>
            <a:pPr lvl="1"/>
            <a:r>
              <a:rPr lang="en-US" sz="2400" smtClean="0"/>
              <a:t>Absorb violet, blue, and red</a:t>
            </a:r>
          </a:p>
          <a:p>
            <a:pPr lvl="1"/>
            <a:r>
              <a:rPr lang="en-US" sz="2400" smtClean="0"/>
              <a:t>REFLECT GREEN</a:t>
            </a:r>
          </a:p>
          <a:p>
            <a:r>
              <a:rPr lang="en-US" sz="2400" smtClean="0"/>
              <a:t>Carotenoids</a:t>
            </a:r>
          </a:p>
          <a:p>
            <a:pPr lvl="1"/>
            <a:r>
              <a:rPr lang="en-US" sz="2400" smtClean="0"/>
              <a:t>Yellow color revealed when chlorophyll is unmasked</a:t>
            </a:r>
          </a:p>
          <a:p>
            <a:r>
              <a:rPr lang="en-US" sz="2400" smtClean="0"/>
              <a:t>Anthocyanins</a:t>
            </a:r>
          </a:p>
          <a:p>
            <a:pPr lvl="1"/>
            <a:r>
              <a:rPr lang="en-US" sz="2400" smtClean="0"/>
              <a:t>Red color-not present during the growing season in most trees</a:t>
            </a:r>
          </a:p>
          <a:p>
            <a:r>
              <a:rPr lang="en-US" sz="2400" smtClean="0"/>
              <a:t>Tannins</a:t>
            </a:r>
          </a:p>
          <a:p>
            <a:pPr lvl="1"/>
            <a:r>
              <a:rPr lang="en-US" sz="2400" smtClean="0"/>
              <a:t>Brown color-not present during the growing season in most trees</a:t>
            </a:r>
          </a:p>
          <a:p>
            <a:endParaRPr lang="en-US" smtClean="0"/>
          </a:p>
          <a:p>
            <a:endParaRPr lang="en-US" smtClean="0"/>
          </a:p>
          <a:p>
            <a:endParaRPr lang="en-US" smtClean="0"/>
          </a:p>
        </p:txBody>
      </p:sp>
    </p:spTree>
    <p:extLst>
      <p:ext uri="{BB962C8B-B14F-4D97-AF65-F5344CB8AC3E}">
        <p14:creationId xmlns:p14="http://schemas.microsoft.com/office/powerpoint/2010/main" val="26408735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20. Compare </a:t>
            </a:r>
            <a:r>
              <a:rPr lang="en-US" dirty="0"/>
              <a:t>and contrast </a:t>
            </a:r>
            <a:r>
              <a:rPr lang="en-US" i="1" dirty="0"/>
              <a:t>cellular respiration</a:t>
            </a:r>
            <a:r>
              <a:rPr lang="en-US" dirty="0"/>
              <a:t> and </a:t>
            </a:r>
            <a:r>
              <a:rPr lang="en-US" i="1" dirty="0"/>
              <a:t>photosynthesis </a:t>
            </a:r>
            <a:r>
              <a:rPr lang="en-US" dirty="0"/>
              <a:t>as energy conversion pathways </a:t>
            </a:r>
          </a:p>
          <a:p>
            <a:pPr marL="0" indent="0">
              <a:buNone/>
            </a:pPr>
            <a:endParaRPr lang="en-US" dirty="0"/>
          </a:p>
        </p:txBody>
      </p:sp>
    </p:spTree>
    <p:extLst>
      <p:ext uri="{BB962C8B-B14F-4D97-AF65-F5344CB8AC3E}">
        <p14:creationId xmlns:p14="http://schemas.microsoft.com/office/powerpoint/2010/main" val="873381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b="1"/>
              <a:t>Proteins - function</a:t>
            </a:r>
          </a:p>
        </p:txBody>
      </p:sp>
      <p:sp>
        <p:nvSpPr>
          <p:cNvPr id="14339" name="Rectangle 3"/>
          <p:cNvSpPr>
            <a:spLocks noGrp="1" noChangeArrowheads="1"/>
          </p:cNvSpPr>
          <p:nvPr>
            <p:ph type="body" idx="1"/>
          </p:nvPr>
        </p:nvSpPr>
        <p:spPr>
          <a:xfrm>
            <a:off x="457200" y="1600200"/>
            <a:ext cx="8229600" cy="4953000"/>
          </a:xfrm>
        </p:spPr>
        <p:txBody>
          <a:bodyPr/>
          <a:lstStyle/>
          <a:p>
            <a:pPr>
              <a:lnSpc>
                <a:spcPct val="80000"/>
              </a:lnSpc>
            </a:pPr>
            <a:r>
              <a:rPr lang="en-US" sz="2800"/>
              <a:t>Roles</a:t>
            </a:r>
          </a:p>
          <a:p>
            <a:pPr lvl="1">
              <a:lnSpc>
                <a:spcPct val="80000"/>
              </a:lnSpc>
            </a:pPr>
            <a:r>
              <a:rPr lang="en-US" sz="2400" b="1"/>
              <a:t>Control the rate of reactions and regulate cell processes</a:t>
            </a:r>
          </a:p>
          <a:p>
            <a:pPr lvl="1">
              <a:lnSpc>
                <a:spcPct val="80000"/>
              </a:lnSpc>
            </a:pPr>
            <a:r>
              <a:rPr lang="en-US" sz="2400" b="1"/>
              <a:t>Used to form bones and muscles</a:t>
            </a:r>
          </a:p>
          <a:p>
            <a:pPr lvl="1">
              <a:lnSpc>
                <a:spcPct val="80000"/>
              </a:lnSpc>
            </a:pPr>
            <a:r>
              <a:rPr lang="en-US" sz="2400" b="1"/>
              <a:t>Transport substances in or out of cells or help fight disease</a:t>
            </a:r>
          </a:p>
          <a:p>
            <a:pPr lvl="1">
              <a:lnSpc>
                <a:spcPct val="80000"/>
              </a:lnSpc>
            </a:pPr>
            <a:r>
              <a:rPr lang="en-US" sz="2400" b="1"/>
              <a:t>As enzymes, they catalyze biological chemical reactions</a:t>
            </a:r>
          </a:p>
          <a:p>
            <a:pPr lvl="1">
              <a:lnSpc>
                <a:spcPct val="80000"/>
              </a:lnSpc>
            </a:pPr>
            <a:r>
              <a:rPr lang="en-US" sz="2400"/>
              <a:t>Insulin, a protein, functions as a hormone, regulating body metabolism</a:t>
            </a:r>
          </a:p>
          <a:p>
            <a:pPr lvl="1">
              <a:lnSpc>
                <a:spcPct val="80000"/>
              </a:lnSpc>
            </a:pPr>
            <a:r>
              <a:rPr lang="en-US" sz="2400"/>
              <a:t>Actin and myosin are responsible for muscle contraction</a:t>
            </a:r>
          </a:p>
          <a:p>
            <a:pPr lvl="1">
              <a:lnSpc>
                <a:spcPct val="80000"/>
              </a:lnSpc>
            </a:pPr>
            <a:r>
              <a:rPr lang="en-US" sz="2400"/>
              <a:t>Function as nutrient-storage molecules</a:t>
            </a:r>
          </a:p>
          <a:p>
            <a:pPr lvl="1">
              <a:lnSpc>
                <a:spcPct val="80000"/>
              </a:lnSpc>
            </a:pPr>
            <a:r>
              <a:rPr lang="en-US" sz="2400"/>
              <a:t>Some microorganisms use proteins as toxins</a:t>
            </a:r>
          </a:p>
        </p:txBody>
      </p:sp>
    </p:spTree>
    <p:extLst>
      <p:ext uri="{BB962C8B-B14F-4D97-AF65-F5344CB8AC3E}">
        <p14:creationId xmlns:p14="http://schemas.microsoft.com/office/powerpoint/2010/main" val="15682463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fontScale="90000"/>
          </a:bodyPr>
          <a:lstStyle/>
          <a:p>
            <a:pPr eaLnBrk="1" hangingPunct="1"/>
            <a:r>
              <a:rPr lang="en-US" smtClean="0"/>
              <a:t>Which equation is </a:t>
            </a:r>
            <a:r>
              <a:rPr lang="en-US" b="1" smtClean="0"/>
              <a:t>en</a:t>
            </a:r>
            <a:r>
              <a:rPr lang="en-US" smtClean="0"/>
              <a:t>dergonic? </a:t>
            </a:r>
            <a:r>
              <a:rPr lang="en-US" b="1" smtClean="0"/>
              <a:t>Ex</a:t>
            </a:r>
            <a:r>
              <a:rPr lang="en-US" smtClean="0"/>
              <a:t>ergonic?</a:t>
            </a:r>
          </a:p>
        </p:txBody>
      </p:sp>
      <p:pic>
        <p:nvPicPr>
          <p:cNvPr id="4099" name="Picture 5" descr="photosynthesis-respir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905000"/>
            <a:ext cx="7553325" cy="327660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497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5" descr="300px-Auto-and_heterotrop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81000"/>
            <a:ext cx="5143500" cy="6016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0756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mtClean="0"/>
              <a:t>Cell Theory</a:t>
            </a:r>
          </a:p>
        </p:txBody>
      </p:sp>
      <p:sp>
        <p:nvSpPr>
          <p:cNvPr id="3075" name="Content Placeholder 2"/>
          <p:cNvSpPr>
            <a:spLocks noGrp="1"/>
          </p:cNvSpPr>
          <p:nvPr>
            <p:ph idx="1"/>
          </p:nvPr>
        </p:nvSpPr>
        <p:spPr/>
        <p:txBody>
          <a:bodyPr/>
          <a:lstStyle/>
          <a:p>
            <a:r>
              <a:rPr lang="en-US" dirty="0" smtClean="0"/>
              <a:t>All living things are composed of cells</a:t>
            </a:r>
          </a:p>
          <a:p>
            <a:r>
              <a:rPr lang="en-US" dirty="0" smtClean="0"/>
              <a:t>Cells are the basic units of structure and function in living things</a:t>
            </a:r>
          </a:p>
          <a:p>
            <a:r>
              <a:rPr lang="en-US" dirty="0" smtClean="0"/>
              <a:t>New cells are produced from existing cells</a:t>
            </a:r>
          </a:p>
          <a:p>
            <a:endParaRPr lang="en-US" dirty="0" smtClean="0"/>
          </a:p>
          <a:p>
            <a:endParaRPr lang="en-US" dirty="0" smtClean="0"/>
          </a:p>
        </p:txBody>
      </p:sp>
    </p:spTree>
    <p:extLst>
      <p:ext uri="{BB962C8B-B14F-4D97-AF65-F5344CB8AC3E}">
        <p14:creationId xmlns:p14="http://schemas.microsoft.com/office/powerpoint/2010/main" val="148661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 </a:t>
            </a:r>
            <a:endParaRPr lang="en-US" dirty="0"/>
          </a:p>
        </p:txBody>
      </p:sp>
      <p:sp>
        <p:nvSpPr>
          <p:cNvPr id="5" name="Content Placeholder 4"/>
          <p:cNvSpPr>
            <a:spLocks noGrp="1"/>
          </p:cNvSpPr>
          <p:nvPr>
            <p:ph idx="1"/>
          </p:nvPr>
        </p:nvSpPr>
        <p:spPr/>
        <p:txBody>
          <a:bodyPr>
            <a:normAutofit fontScale="92500"/>
          </a:bodyPr>
          <a:lstStyle/>
          <a:p>
            <a:pPr fontAlgn="t"/>
            <a:endParaRPr lang="en-US" dirty="0"/>
          </a:p>
          <a:p>
            <a:pPr marL="0" indent="0" fontAlgn="t">
              <a:buNone/>
            </a:pPr>
            <a:r>
              <a:rPr lang="en-US" dirty="0"/>
              <a:t>1.   Students shall demonstrate an understanding of the role of chemistry in life processes.</a:t>
            </a:r>
          </a:p>
          <a:p>
            <a:pPr marL="0" indent="0" fontAlgn="t">
              <a:buNone/>
            </a:pPr>
            <a:r>
              <a:rPr lang="en-US" dirty="0"/>
              <a:t>2.   Students shall demonstrate an understanding of the structure and function of cells.</a:t>
            </a:r>
          </a:p>
          <a:p>
            <a:pPr marL="0" indent="0" fontAlgn="t">
              <a:buNone/>
            </a:pPr>
            <a:r>
              <a:rPr lang="en-US" dirty="0"/>
              <a:t>3.   Students shall demonstrate an understanding of how cells obtain and use energy (energetics).</a:t>
            </a:r>
          </a:p>
          <a:p>
            <a:endParaRPr lang="en-US" dirty="0"/>
          </a:p>
        </p:txBody>
      </p:sp>
    </p:spTree>
    <p:extLst>
      <p:ext uri="{BB962C8B-B14F-4D97-AF65-F5344CB8AC3E}">
        <p14:creationId xmlns:p14="http://schemas.microsoft.com/office/powerpoint/2010/main" val="2822864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QUIZ-Fill in the table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18729699"/>
              </p:ext>
            </p:extLst>
          </p:nvPr>
        </p:nvGraphicFramePr>
        <p:xfrm>
          <a:off x="533400" y="1752600"/>
          <a:ext cx="8229600" cy="4495799"/>
        </p:xfrm>
        <a:graphic>
          <a:graphicData uri="http://schemas.openxmlformats.org/drawingml/2006/table">
            <a:tbl>
              <a:tblPr>
                <a:tableStyleId>{5C22544A-7EE6-4342-B048-85BDC9FD1C3A}</a:tableStyleId>
              </a:tblPr>
              <a:tblGrid>
                <a:gridCol w="2057400"/>
                <a:gridCol w="2057400"/>
                <a:gridCol w="2057400"/>
                <a:gridCol w="2057400"/>
              </a:tblGrid>
              <a:tr h="466119">
                <a:tc>
                  <a:txBody>
                    <a:bodyPr/>
                    <a:lstStyle/>
                    <a:p>
                      <a:pPr marL="0" marR="0">
                        <a:spcBef>
                          <a:spcPts val="0"/>
                        </a:spcBef>
                        <a:spcAft>
                          <a:spcPts val="0"/>
                        </a:spcAft>
                      </a:pPr>
                      <a:r>
                        <a:rPr lang="en-US" sz="1100" dirty="0" smtClean="0">
                          <a:effectLst/>
                          <a:latin typeface="+mn-lt"/>
                          <a:ea typeface="+mn-ea"/>
                        </a:rPr>
                        <a:t>Carbon</a:t>
                      </a:r>
                      <a:r>
                        <a:rPr lang="en-US" sz="1100" baseline="0" dirty="0" smtClean="0">
                          <a:effectLst/>
                          <a:latin typeface="+mn-lt"/>
                          <a:ea typeface="+mn-ea"/>
                        </a:rPr>
                        <a:t> Compound (macromolecule/polymer)</a:t>
                      </a:r>
                      <a:endParaRPr lang="en-US" sz="1200" dirty="0">
                        <a:effectLst/>
                        <a:latin typeface="Times New Roman"/>
                        <a:ea typeface="Times New Roman"/>
                      </a:endParaRPr>
                    </a:p>
                  </a:txBody>
                  <a:tcPr marL="57150" marR="57150" marT="0" marB="0"/>
                </a:tc>
                <a:tc>
                  <a:txBody>
                    <a:bodyPr/>
                    <a:lstStyle/>
                    <a:p>
                      <a:pPr marL="0" marR="0">
                        <a:spcBef>
                          <a:spcPts val="0"/>
                        </a:spcBef>
                        <a:spcAft>
                          <a:spcPts val="0"/>
                        </a:spcAft>
                      </a:pPr>
                      <a:r>
                        <a:rPr lang="en-US" sz="1100" dirty="0" smtClean="0">
                          <a:effectLst/>
                        </a:rPr>
                        <a:t>Units (monomer)</a:t>
                      </a:r>
                      <a:endParaRPr lang="en-US" sz="1200" dirty="0">
                        <a:effectLst/>
                        <a:latin typeface="Times New Roman"/>
                        <a:ea typeface="Times New Roman"/>
                      </a:endParaRPr>
                    </a:p>
                  </a:txBody>
                  <a:tcPr marL="57150" marR="57150" marT="0" marB="0"/>
                </a:tc>
                <a:tc>
                  <a:txBody>
                    <a:bodyPr/>
                    <a:lstStyle/>
                    <a:p>
                      <a:pPr marL="0" marR="0">
                        <a:spcBef>
                          <a:spcPts val="0"/>
                        </a:spcBef>
                        <a:spcAft>
                          <a:spcPts val="0"/>
                        </a:spcAft>
                      </a:pPr>
                      <a:r>
                        <a:rPr lang="en-US" sz="1100">
                          <a:effectLst/>
                        </a:rPr>
                        <a:t>Function</a:t>
                      </a:r>
                      <a:endParaRPr lang="en-US" sz="1200">
                        <a:effectLst/>
                        <a:latin typeface="Times New Roman"/>
                        <a:ea typeface="Times New Roman"/>
                      </a:endParaRPr>
                    </a:p>
                  </a:txBody>
                  <a:tcPr marL="57150" marR="57150" marT="0" marB="0"/>
                </a:tc>
                <a:tc>
                  <a:txBody>
                    <a:bodyPr/>
                    <a:lstStyle/>
                    <a:p>
                      <a:pPr marL="0" marR="0">
                        <a:spcBef>
                          <a:spcPts val="0"/>
                        </a:spcBef>
                        <a:spcAft>
                          <a:spcPts val="0"/>
                        </a:spcAft>
                      </a:pPr>
                      <a:r>
                        <a:rPr lang="en-US" sz="1100">
                          <a:effectLst/>
                        </a:rPr>
                        <a:t>Example</a:t>
                      </a:r>
                      <a:endParaRPr lang="en-US" sz="1200">
                        <a:effectLst/>
                        <a:latin typeface="Times New Roman"/>
                        <a:ea typeface="Times New Roman"/>
                      </a:endParaRPr>
                    </a:p>
                  </a:txBody>
                  <a:tcPr marL="57150" marR="57150" marT="0" marB="0"/>
                </a:tc>
              </a:tr>
              <a:tr h="992384">
                <a:tc>
                  <a:txBody>
                    <a:bodyPr/>
                    <a:lstStyle/>
                    <a:p>
                      <a:pPr marL="0" marR="0">
                        <a:spcBef>
                          <a:spcPts val="0"/>
                        </a:spcBef>
                        <a:spcAft>
                          <a:spcPts val="0"/>
                        </a:spcAft>
                      </a:pPr>
                      <a:r>
                        <a:rPr lang="en-US" sz="1800">
                          <a:effectLst/>
                        </a:rPr>
                        <a:t>Protein</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30.</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32.</a:t>
                      </a:r>
                    </a:p>
                    <a:p>
                      <a:pPr marL="0" marR="0">
                        <a:spcBef>
                          <a:spcPts val="0"/>
                        </a:spcBef>
                        <a:spcAft>
                          <a:spcPts val="0"/>
                        </a:spcAft>
                      </a:pPr>
                      <a:r>
                        <a:rPr lang="en-US" sz="1800">
                          <a:effectLst/>
                        </a:rPr>
                        <a:t> </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Hemoglobin</a:t>
                      </a:r>
                      <a:endParaRPr lang="en-US" sz="1800">
                        <a:effectLst/>
                        <a:latin typeface="Times New Roman"/>
                        <a:ea typeface="Times New Roman"/>
                      </a:endParaRPr>
                    </a:p>
                  </a:txBody>
                  <a:tcPr marL="57150" marR="57150" marT="0" marB="0"/>
                </a:tc>
              </a:tr>
              <a:tr h="1082601">
                <a:tc>
                  <a:txBody>
                    <a:bodyPr/>
                    <a:lstStyle/>
                    <a:p>
                      <a:pPr marL="0" marR="0">
                        <a:spcBef>
                          <a:spcPts val="0"/>
                        </a:spcBef>
                        <a:spcAft>
                          <a:spcPts val="0"/>
                        </a:spcAft>
                      </a:pPr>
                      <a:r>
                        <a:rPr lang="en-US" sz="1800">
                          <a:effectLst/>
                        </a:rPr>
                        <a:t>28.</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Monosaccharide</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Provide energy</a:t>
                      </a:r>
                    </a:p>
                    <a:p>
                      <a:pPr marL="0" marR="0">
                        <a:spcBef>
                          <a:spcPts val="0"/>
                        </a:spcBef>
                        <a:spcAft>
                          <a:spcPts val="0"/>
                        </a:spcAft>
                      </a:pPr>
                      <a:r>
                        <a:rPr lang="en-US" sz="1800">
                          <a:effectLst/>
                        </a:rPr>
                        <a:t> </a:t>
                      </a:r>
                    </a:p>
                    <a:p>
                      <a:pPr marL="0" marR="0">
                        <a:spcBef>
                          <a:spcPts val="0"/>
                        </a:spcBef>
                        <a:spcAft>
                          <a:spcPts val="0"/>
                        </a:spcAft>
                      </a:pPr>
                      <a:r>
                        <a:rPr lang="en-US" sz="1800">
                          <a:effectLst/>
                        </a:rPr>
                        <a:t> </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34.</a:t>
                      </a:r>
                      <a:endParaRPr lang="en-US" sz="1800">
                        <a:effectLst/>
                        <a:latin typeface="Times New Roman"/>
                        <a:ea typeface="Times New Roman"/>
                      </a:endParaRPr>
                    </a:p>
                  </a:txBody>
                  <a:tcPr marL="57150" marR="57150" marT="0" marB="0"/>
                </a:tc>
              </a:tr>
              <a:tr h="992384">
                <a:tc>
                  <a:txBody>
                    <a:bodyPr/>
                    <a:lstStyle/>
                    <a:p>
                      <a:pPr marL="0" marR="0">
                        <a:spcBef>
                          <a:spcPts val="0"/>
                        </a:spcBef>
                        <a:spcAft>
                          <a:spcPts val="0"/>
                        </a:spcAft>
                      </a:pPr>
                      <a:r>
                        <a:rPr lang="en-US" sz="1800">
                          <a:effectLst/>
                        </a:rPr>
                        <a:t>Lipids</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Glycerol &amp; fatty acids</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33.</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Cholesterol </a:t>
                      </a:r>
                      <a:endParaRPr lang="en-US" sz="1800">
                        <a:effectLst/>
                        <a:latin typeface="Times New Roman"/>
                        <a:ea typeface="Times New Roman"/>
                      </a:endParaRPr>
                    </a:p>
                  </a:txBody>
                  <a:tcPr marL="57150" marR="57150" marT="0" marB="0"/>
                </a:tc>
              </a:tr>
              <a:tr h="962311">
                <a:tc>
                  <a:txBody>
                    <a:bodyPr/>
                    <a:lstStyle/>
                    <a:p>
                      <a:pPr marL="0" marR="0">
                        <a:spcBef>
                          <a:spcPts val="0"/>
                        </a:spcBef>
                        <a:spcAft>
                          <a:spcPts val="0"/>
                        </a:spcAft>
                      </a:pPr>
                      <a:r>
                        <a:rPr lang="en-US" sz="1800">
                          <a:effectLst/>
                        </a:rPr>
                        <a:t>29.</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31.</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a:effectLst/>
                        </a:rPr>
                        <a:t>Genetic information</a:t>
                      </a:r>
                      <a:endParaRPr lang="en-US" sz="1800">
                        <a:effectLst/>
                        <a:latin typeface="Times New Roman"/>
                        <a:ea typeface="Times New Roman"/>
                      </a:endParaRPr>
                    </a:p>
                  </a:txBody>
                  <a:tcPr marL="57150" marR="57150" marT="0" marB="0"/>
                </a:tc>
                <a:tc>
                  <a:txBody>
                    <a:bodyPr/>
                    <a:lstStyle/>
                    <a:p>
                      <a:pPr marL="0" marR="0">
                        <a:spcBef>
                          <a:spcPts val="0"/>
                        </a:spcBef>
                        <a:spcAft>
                          <a:spcPts val="0"/>
                        </a:spcAft>
                      </a:pPr>
                      <a:r>
                        <a:rPr lang="en-US" sz="1800" dirty="0">
                          <a:effectLst/>
                        </a:rPr>
                        <a:t>35.</a:t>
                      </a:r>
                      <a:endParaRPr lang="en-US" sz="1800" dirty="0">
                        <a:effectLst/>
                        <a:latin typeface="Times New Roman"/>
                        <a:ea typeface="Times New Roman"/>
                      </a:endParaRPr>
                    </a:p>
                  </a:txBody>
                  <a:tcPr marL="57150" marR="57150" marT="0" marB="0"/>
                </a:tc>
              </a:tr>
            </a:tbl>
          </a:graphicData>
        </a:graphic>
      </p:graphicFrame>
    </p:spTree>
    <p:extLst>
      <p:ext uri="{BB962C8B-B14F-4D97-AF65-F5344CB8AC3E}">
        <p14:creationId xmlns:p14="http://schemas.microsoft.com/office/powerpoint/2010/main" val="3479842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2. Describe </a:t>
            </a:r>
            <a:r>
              <a:rPr lang="en-US" dirty="0"/>
              <a:t>the relationship between an enzyme and its substrate molecule(s)</a:t>
            </a:r>
          </a:p>
          <a:p>
            <a:pPr marL="0" indent="0">
              <a:buNone/>
            </a:pPr>
            <a:endParaRPr lang="en-US" dirty="0"/>
          </a:p>
        </p:txBody>
      </p:sp>
    </p:spTree>
    <p:extLst>
      <p:ext uri="{BB962C8B-B14F-4D97-AF65-F5344CB8AC3E}">
        <p14:creationId xmlns:p14="http://schemas.microsoft.com/office/powerpoint/2010/main" val="866523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Enzymes</a:t>
            </a:r>
            <a:endParaRPr lang="en-US" dirty="0"/>
          </a:p>
        </p:txBody>
      </p:sp>
      <p:sp>
        <p:nvSpPr>
          <p:cNvPr id="10243" name="Rectangle 3"/>
          <p:cNvSpPr>
            <a:spLocks noGrp="1" noChangeArrowheads="1"/>
          </p:cNvSpPr>
          <p:nvPr>
            <p:ph type="body" idx="1"/>
          </p:nvPr>
        </p:nvSpPr>
        <p:spPr/>
        <p:txBody>
          <a:bodyPr/>
          <a:lstStyle/>
          <a:p>
            <a:r>
              <a:rPr lang="en-US" dirty="0"/>
              <a:t>Which organic compound is an enzyme</a:t>
            </a:r>
            <a:r>
              <a:rPr lang="en-US" dirty="0" smtClean="0"/>
              <a:t>?</a:t>
            </a:r>
          </a:p>
          <a:p>
            <a:r>
              <a:rPr lang="en-US" dirty="0" smtClean="0"/>
              <a:t>(protein)</a:t>
            </a:r>
            <a:endParaRPr lang="en-US" dirty="0"/>
          </a:p>
          <a:p>
            <a:pPr lvl="1"/>
            <a:r>
              <a:rPr lang="en-US" dirty="0"/>
              <a:t>What is the monomer of this macromolecule</a:t>
            </a:r>
            <a:r>
              <a:rPr lang="en-US" dirty="0" smtClean="0"/>
              <a:t>?</a:t>
            </a:r>
          </a:p>
          <a:p>
            <a:pPr lvl="1"/>
            <a:r>
              <a:rPr lang="en-US" dirty="0" smtClean="0"/>
              <a:t>(amino acids)</a:t>
            </a:r>
            <a:endParaRPr lang="en-US" dirty="0"/>
          </a:p>
          <a:p>
            <a:pPr lvl="1"/>
            <a:r>
              <a:rPr lang="en-US" dirty="0"/>
              <a:t>What are the bonds called</a:t>
            </a:r>
            <a:r>
              <a:rPr lang="en-US" dirty="0" smtClean="0"/>
              <a:t>?</a:t>
            </a:r>
          </a:p>
          <a:p>
            <a:pPr lvl="1"/>
            <a:r>
              <a:rPr lang="en-US" dirty="0" smtClean="0"/>
              <a:t>(peptide bonds)</a:t>
            </a:r>
          </a:p>
          <a:p>
            <a:pPr lvl="1"/>
            <a:r>
              <a:rPr lang="en-US" dirty="0" smtClean="0"/>
              <a:t>This is why proteins are also called poly-peptides</a:t>
            </a:r>
            <a:endParaRPr lang="en-US" dirty="0"/>
          </a:p>
          <a:p>
            <a:pPr>
              <a:buFontTx/>
              <a:buNone/>
            </a:pPr>
            <a:endParaRPr lang="en-US" dirty="0"/>
          </a:p>
        </p:txBody>
      </p:sp>
    </p:spTree>
    <p:extLst>
      <p:ext uri="{BB962C8B-B14F-4D97-AF65-F5344CB8AC3E}">
        <p14:creationId xmlns:p14="http://schemas.microsoft.com/office/powerpoint/2010/main" val="3471386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0"/>
            <a:ext cx="8229600" cy="1143000"/>
          </a:xfrm>
        </p:spPr>
        <p:txBody>
          <a:bodyPr/>
          <a:lstStyle/>
          <a:p>
            <a:r>
              <a:rPr lang="en-US"/>
              <a:t>Enzymes</a:t>
            </a:r>
          </a:p>
        </p:txBody>
      </p:sp>
      <p:sp>
        <p:nvSpPr>
          <p:cNvPr id="4104" name="Text Box 8"/>
          <p:cNvSpPr txBox="1">
            <a:spLocks noChangeArrowheads="1"/>
          </p:cNvSpPr>
          <p:nvPr/>
        </p:nvSpPr>
        <p:spPr bwMode="auto">
          <a:xfrm>
            <a:off x="228600" y="1219200"/>
            <a:ext cx="8686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sz="3600" dirty="0"/>
              <a:t>A </a:t>
            </a:r>
            <a:r>
              <a:rPr lang="en-US" sz="3600" u="sng" dirty="0"/>
              <a:t>catalyst</a:t>
            </a:r>
            <a:r>
              <a:rPr lang="en-US" sz="3600" dirty="0"/>
              <a:t> is any substance that speeds up the rate of a chemical reaction by lowering the activation energy of a reaction.  </a:t>
            </a:r>
          </a:p>
          <a:p>
            <a:pPr>
              <a:spcBef>
                <a:spcPct val="50000"/>
              </a:spcBef>
              <a:buFontTx/>
              <a:buChar char="•"/>
            </a:pPr>
            <a:r>
              <a:rPr lang="en-US" sz="3600" u="sng" dirty="0"/>
              <a:t>Enzymes</a:t>
            </a:r>
            <a:r>
              <a:rPr lang="en-US" sz="3600" dirty="0"/>
              <a:t> are biological catalysts-they speed up chemical reactions that take place in cells</a:t>
            </a:r>
            <a:r>
              <a:rPr lang="en-US" sz="3600" dirty="0" smtClean="0"/>
              <a:t>.</a:t>
            </a:r>
          </a:p>
          <a:p>
            <a:pPr>
              <a:spcBef>
                <a:spcPct val="50000"/>
              </a:spcBef>
              <a:buFontTx/>
              <a:buChar char="•"/>
            </a:pPr>
            <a:r>
              <a:rPr lang="en-US" sz="3600" dirty="0" smtClean="0"/>
              <a:t>Helpful link to a video:</a:t>
            </a:r>
            <a:endParaRPr lang="en-US" sz="3600" dirty="0"/>
          </a:p>
        </p:txBody>
      </p:sp>
      <p:sp>
        <p:nvSpPr>
          <p:cNvPr id="4105" name="Text Box 9"/>
          <p:cNvSpPr txBox="1">
            <a:spLocks noChangeArrowheads="1"/>
          </p:cNvSpPr>
          <p:nvPr/>
        </p:nvSpPr>
        <p:spPr bwMode="auto">
          <a:xfrm>
            <a:off x="228600" y="5215276"/>
            <a:ext cx="8534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hlinkClick r:id="rId2"/>
              </a:rPr>
              <a:t>http://highered.mcgraw-hill.com/sites/0072495855/student_view0/chapter2/animation__how_enzymes_work.html</a:t>
            </a:r>
            <a:r>
              <a:rPr lang="en-US"/>
              <a:t> </a:t>
            </a:r>
          </a:p>
        </p:txBody>
      </p:sp>
    </p:spTree>
    <p:extLst>
      <p:ext uri="{BB962C8B-B14F-4D97-AF65-F5344CB8AC3E}">
        <p14:creationId xmlns:p14="http://schemas.microsoft.com/office/powerpoint/2010/main" val="2609360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endParaRPr lang="en-US"/>
          </a:p>
        </p:txBody>
      </p:sp>
      <p:pic>
        <p:nvPicPr>
          <p:cNvPr id="21508" name="il_fi" descr="activation-energy_op_800x547"/>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09600" y="1154113"/>
            <a:ext cx="7272338" cy="4972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0" name="Freeform 6"/>
          <p:cNvSpPr>
            <a:spLocks/>
          </p:cNvSpPr>
          <p:nvPr/>
        </p:nvSpPr>
        <p:spPr bwMode="auto">
          <a:xfrm>
            <a:off x="2438400" y="2794000"/>
            <a:ext cx="4114800" cy="1854200"/>
          </a:xfrm>
          <a:custGeom>
            <a:avLst/>
            <a:gdLst>
              <a:gd name="T0" fmla="*/ 0 w 2592"/>
              <a:gd name="T1" fmla="*/ 1168 h 1168"/>
              <a:gd name="T2" fmla="*/ 288 w 2592"/>
              <a:gd name="T3" fmla="*/ 1120 h 1168"/>
              <a:gd name="T4" fmla="*/ 480 w 2592"/>
              <a:gd name="T5" fmla="*/ 976 h 1168"/>
              <a:gd name="T6" fmla="*/ 720 w 2592"/>
              <a:gd name="T7" fmla="*/ 688 h 1168"/>
              <a:gd name="T8" fmla="*/ 864 w 2592"/>
              <a:gd name="T9" fmla="*/ 448 h 1168"/>
              <a:gd name="T10" fmla="*/ 1152 w 2592"/>
              <a:gd name="T11" fmla="*/ 112 h 1168"/>
              <a:gd name="T12" fmla="*/ 1488 w 2592"/>
              <a:gd name="T13" fmla="*/ 16 h 1168"/>
              <a:gd name="T14" fmla="*/ 1680 w 2592"/>
              <a:gd name="T15" fmla="*/ 16 h 1168"/>
              <a:gd name="T16" fmla="*/ 1872 w 2592"/>
              <a:gd name="T17" fmla="*/ 64 h 1168"/>
              <a:gd name="T18" fmla="*/ 2016 w 2592"/>
              <a:gd name="T19" fmla="*/ 160 h 1168"/>
              <a:gd name="T20" fmla="*/ 2112 w 2592"/>
              <a:gd name="T21" fmla="*/ 304 h 1168"/>
              <a:gd name="T22" fmla="*/ 2208 w 2592"/>
              <a:gd name="T23" fmla="*/ 448 h 1168"/>
              <a:gd name="T24" fmla="*/ 2304 w 2592"/>
              <a:gd name="T25" fmla="*/ 496 h 1168"/>
              <a:gd name="T26" fmla="*/ 2448 w 2592"/>
              <a:gd name="T27" fmla="*/ 592 h 1168"/>
              <a:gd name="T28" fmla="*/ 2592 w 2592"/>
              <a:gd name="T29" fmla="*/ 640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2" h="1168">
                <a:moveTo>
                  <a:pt x="0" y="1168"/>
                </a:moveTo>
                <a:cubicBezTo>
                  <a:pt x="104" y="1160"/>
                  <a:pt x="208" y="1152"/>
                  <a:pt x="288" y="1120"/>
                </a:cubicBezTo>
                <a:cubicBezTo>
                  <a:pt x="368" y="1088"/>
                  <a:pt x="408" y="1048"/>
                  <a:pt x="480" y="976"/>
                </a:cubicBezTo>
                <a:cubicBezTo>
                  <a:pt x="552" y="904"/>
                  <a:pt x="656" y="776"/>
                  <a:pt x="720" y="688"/>
                </a:cubicBezTo>
                <a:cubicBezTo>
                  <a:pt x="784" y="600"/>
                  <a:pt x="792" y="544"/>
                  <a:pt x="864" y="448"/>
                </a:cubicBezTo>
                <a:cubicBezTo>
                  <a:pt x="936" y="352"/>
                  <a:pt x="1048" y="184"/>
                  <a:pt x="1152" y="112"/>
                </a:cubicBezTo>
                <a:cubicBezTo>
                  <a:pt x="1256" y="40"/>
                  <a:pt x="1400" y="32"/>
                  <a:pt x="1488" y="16"/>
                </a:cubicBezTo>
                <a:cubicBezTo>
                  <a:pt x="1576" y="0"/>
                  <a:pt x="1616" y="8"/>
                  <a:pt x="1680" y="16"/>
                </a:cubicBezTo>
                <a:cubicBezTo>
                  <a:pt x="1744" y="24"/>
                  <a:pt x="1816" y="40"/>
                  <a:pt x="1872" y="64"/>
                </a:cubicBezTo>
                <a:cubicBezTo>
                  <a:pt x="1928" y="88"/>
                  <a:pt x="1976" y="120"/>
                  <a:pt x="2016" y="160"/>
                </a:cubicBezTo>
                <a:cubicBezTo>
                  <a:pt x="2056" y="200"/>
                  <a:pt x="2080" y="256"/>
                  <a:pt x="2112" y="304"/>
                </a:cubicBezTo>
                <a:cubicBezTo>
                  <a:pt x="2144" y="352"/>
                  <a:pt x="2176" y="416"/>
                  <a:pt x="2208" y="448"/>
                </a:cubicBezTo>
                <a:cubicBezTo>
                  <a:pt x="2240" y="480"/>
                  <a:pt x="2264" y="472"/>
                  <a:pt x="2304" y="496"/>
                </a:cubicBezTo>
                <a:cubicBezTo>
                  <a:pt x="2344" y="520"/>
                  <a:pt x="2400" y="568"/>
                  <a:pt x="2448" y="592"/>
                </a:cubicBezTo>
                <a:cubicBezTo>
                  <a:pt x="2496" y="616"/>
                  <a:pt x="2544" y="628"/>
                  <a:pt x="2592" y="64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1" name="Line 7"/>
          <p:cNvSpPr>
            <a:spLocks noChangeShapeType="1"/>
          </p:cNvSpPr>
          <p:nvPr/>
        </p:nvSpPr>
        <p:spPr bwMode="auto">
          <a:xfrm flipH="1">
            <a:off x="6172200" y="2286000"/>
            <a:ext cx="22098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2" name="Text Box 8"/>
          <p:cNvSpPr txBox="1">
            <a:spLocks noChangeArrowheads="1"/>
          </p:cNvSpPr>
          <p:nvPr/>
        </p:nvSpPr>
        <p:spPr bwMode="auto">
          <a:xfrm>
            <a:off x="7010400" y="1066525"/>
            <a:ext cx="16764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Reaction with </a:t>
            </a:r>
            <a:r>
              <a:rPr lang="en-US" dirty="0" smtClean="0"/>
              <a:t>enzyme- the activation energy is lowered</a:t>
            </a:r>
            <a:endParaRPr lang="en-US" dirty="0"/>
          </a:p>
        </p:txBody>
      </p:sp>
      <p:sp>
        <p:nvSpPr>
          <p:cNvPr id="21513" name="Text Box 9"/>
          <p:cNvSpPr txBox="1">
            <a:spLocks noChangeArrowheads="1"/>
          </p:cNvSpPr>
          <p:nvPr/>
        </p:nvSpPr>
        <p:spPr bwMode="auto">
          <a:xfrm>
            <a:off x="1143000" y="6248400"/>
            <a:ext cx="7315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Is this reaction endergonic or exergonic?  Why?</a:t>
            </a:r>
          </a:p>
        </p:txBody>
      </p:sp>
    </p:spTree>
    <p:extLst>
      <p:ext uri="{BB962C8B-B14F-4D97-AF65-F5344CB8AC3E}">
        <p14:creationId xmlns:p14="http://schemas.microsoft.com/office/powerpoint/2010/main" val="3410474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endParaRPr lang="en-US"/>
          </a:p>
        </p:txBody>
      </p:sp>
      <p:pic>
        <p:nvPicPr>
          <p:cNvPr id="717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457200"/>
            <a:ext cx="8229600" cy="6172200"/>
          </a:xfrm>
        </p:spPr>
      </p:pic>
    </p:spTree>
    <p:extLst>
      <p:ext uri="{BB962C8B-B14F-4D97-AF65-F5344CB8AC3E}">
        <p14:creationId xmlns:p14="http://schemas.microsoft.com/office/powerpoint/2010/main" val="1262499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Enzymes: E + S </a:t>
            </a:r>
            <a:r>
              <a:rPr lang="en-US">
                <a:sym typeface="Wingdings" pitchFamily="2" charset="2"/>
              </a:rPr>
              <a:t> ES  E + P</a:t>
            </a:r>
          </a:p>
        </p:txBody>
      </p:sp>
      <p:pic>
        <p:nvPicPr>
          <p:cNvPr id="20484"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219200"/>
            <a:ext cx="9144000" cy="4675188"/>
          </a:xfrm>
          <a:noFill/>
          <a:ln/>
        </p:spPr>
      </p:pic>
      <p:sp>
        <p:nvSpPr>
          <p:cNvPr id="20485" name="Text Box 5"/>
          <p:cNvSpPr txBox="1">
            <a:spLocks noChangeArrowheads="1"/>
          </p:cNvSpPr>
          <p:nvPr/>
        </p:nvSpPr>
        <p:spPr bwMode="auto">
          <a:xfrm>
            <a:off x="381000" y="6248400"/>
            <a:ext cx="845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E = Enzyme       S = Substrate     ES = enzyme-substrate complex     P = product </a:t>
            </a:r>
          </a:p>
        </p:txBody>
      </p:sp>
    </p:spTree>
    <p:extLst>
      <p:ext uri="{BB962C8B-B14F-4D97-AF65-F5344CB8AC3E}">
        <p14:creationId xmlns:p14="http://schemas.microsoft.com/office/powerpoint/2010/main" val="4032018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endParaRPr lang="en-US"/>
          </a:p>
        </p:txBody>
      </p:sp>
      <p:pic>
        <p:nvPicPr>
          <p:cNvPr id="921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838200"/>
            <a:ext cx="8229600" cy="5287963"/>
          </a:xfrm>
        </p:spPr>
      </p:pic>
    </p:spTree>
    <p:extLst>
      <p:ext uri="{BB962C8B-B14F-4D97-AF65-F5344CB8AC3E}">
        <p14:creationId xmlns:p14="http://schemas.microsoft.com/office/powerpoint/2010/main" val="1611428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Enzyme Inhibitors	</a:t>
            </a:r>
          </a:p>
        </p:txBody>
      </p:sp>
      <p:sp>
        <p:nvSpPr>
          <p:cNvPr id="13315" name="Rectangle 3"/>
          <p:cNvSpPr>
            <a:spLocks noGrp="1" noChangeArrowheads="1"/>
          </p:cNvSpPr>
          <p:nvPr>
            <p:ph type="body" idx="1"/>
          </p:nvPr>
        </p:nvSpPr>
        <p:spPr/>
        <p:txBody>
          <a:bodyPr/>
          <a:lstStyle/>
          <a:p>
            <a:r>
              <a:rPr lang="en-US" sz="2800"/>
              <a:t>Beneficial drugs and pesticides</a:t>
            </a:r>
          </a:p>
          <a:p>
            <a:r>
              <a:rPr lang="en-US" sz="2800"/>
              <a:t>Deadly poisons are irreversible inhibitors</a:t>
            </a:r>
          </a:p>
          <a:p>
            <a:pPr lvl="1"/>
            <a:r>
              <a:rPr lang="en-US" sz="2400"/>
              <a:t>Nerve gases bind in the active site of an enzyme vital to the transmission of nerve impulses-leads to rapid paralysis of vital functions and death</a:t>
            </a:r>
          </a:p>
          <a:p>
            <a:r>
              <a:rPr lang="en-US" sz="2800"/>
              <a:t>Antibiotics inhibit enzymes of disease-causing bacteria</a:t>
            </a:r>
          </a:p>
          <a:p>
            <a:pPr lvl="1"/>
            <a:r>
              <a:rPr lang="en-US" sz="2400"/>
              <a:t>Penicillin inhibits an enzyme that bacteria use in making cell walls</a:t>
            </a:r>
          </a:p>
          <a:p>
            <a:r>
              <a:rPr lang="en-US" sz="2800"/>
              <a:t>HIV and cancer drugs are inhibitors of enzymes</a:t>
            </a:r>
          </a:p>
        </p:txBody>
      </p:sp>
    </p:spTree>
    <p:extLst>
      <p:ext uri="{BB962C8B-B14F-4D97-AF65-F5344CB8AC3E}">
        <p14:creationId xmlns:p14="http://schemas.microsoft.com/office/powerpoint/2010/main" val="4269713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endParaRPr lang="en-US"/>
          </a:p>
        </p:txBody>
      </p:sp>
      <p:sp>
        <p:nvSpPr>
          <p:cNvPr id="11267" name="Rectangle 3"/>
          <p:cNvSpPr>
            <a:spLocks noGrp="1" noChangeArrowheads="1"/>
          </p:cNvSpPr>
          <p:nvPr>
            <p:ph type="body" idx="1"/>
          </p:nvPr>
        </p:nvSpPr>
        <p:spPr/>
        <p:txBody>
          <a:bodyPr/>
          <a:lstStyle/>
          <a:p>
            <a:r>
              <a:rPr lang="en-US"/>
              <a:t>What is the difference between a catalyst and an enzyme?</a:t>
            </a:r>
          </a:p>
          <a:p>
            <a:r>
              <a:rPr lang="en-US"/>
              <a:t>What are 3 ways to measure the rate of this chemical reaction?</a:t>
            </a:r>
          </a:p>
          <a:p>
            <a:pPr algn="ctr">
              <a:buFontTx/>
              <a:buNone/>
            </a:pPr>
            <a:r>
              <a:rPr lang="en-US"/>
              <a:t>2H</a:t>
            </a:r>
            <a:r>
              <a:rPr lang="en-US" baseline="-25000"/>
              <a:t>2</a:t>
            </a:r>
            <a:r>
              <a:rPr lang="en-US"/>
              <a:t>O</a:t>
            </a:r>
            <a:r>
              <a:rPr lang="en-US" baseline="-25000"/>
              <a:t>2</a:t>
            </a:r>
            <a:r>
              <a:rPr lang="en-US"/>
              <a:t> </a:t>
            </a:r>
            <a:r>
              <a:rPr lang="en-US">
                <a:sym typeface="Wingdings" pitchFamily="2" charset="2"/>
              </a:rPr>
              <a:t> 2H</a:t>
            </a:r>
            <a:r>
              <a:rPr lang="en-US" baseline="-25000">
                <a:sym typeface="Wingdings" pitchFamily="2" charset="2"/>
              </a:rPr>
              <a:t>2</a:t>
            </a:r>
            <a:r>
              <a:rPr lang="en-US">
                <a:sym typeface="Wingdings" pitchFamily="2" charset="2"/>
              </a:rPr>
              <a:t>0 + O</a:t>
            </a:r>
            <a:r>
              <a:rPr lang="en-US" baseline="-25000">
                <a:sym typeface="Wingdings" pitchFamily="2" charset="2"/>
              </a:rPr>
              <a:t>2</a:t>
            </a:r>
          </a:p>
          <a:p>
            <a:pPr algn="ctr">
              <a:buFontTx/>
              <a:buNone/>
            </a:pPr>
            <a:endParaRPr lang="en-US" baseline="-25000"/>
          </a:p>
        </p:txBody>
      </p:sp>
    </p:spTree>
    <p:extLst>
      <p:ext uri="{BB962C8B-B14F-4D97-AF65-F5344CB8AC3E}">
        <p14:creationId xmlns:p14="http://schemas.microsoft.com/office/powerpoint/2010/main" val="1963729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 Describe </a:t>
            </a:r>
            <a:r>
              <a:rPr lang="en-US" dirty="0"/>
              <a:t>the structure and function of the major organic molecules found in living systems:  </a:t>
            </a:r>
          </a:p>
          <a:p>
            <a:pPr lvl="0"/>
            <a:r>
              <a:rPr lang="en-US" i="1" dirty="0"/>
              <a:t>carbohydrates</a:t>
            </a:r>
            <a:endParaRPr lang="en-US" dirty="0"/>
          </a:p>
          <a:p>
            <a:pPr lvl="0"/>
            <a:r>
              <a:rPr lang="en-US" i="1" dirty="0"/>
              <a:t>proteins</a:t>
            </a:r>
            <a:endParaRPr lang="en-US" dirty="0"/>
          </a:p>
          <a:p>
            <a:pPr lvl="0"/>
            <a:r>
              <a:rPr lang="en-US" i="1" dirty="0" smtClean="0"/>
              <a:t>Enzymes (are a protein-explained in next section)</a:t>
            </a:r>
            <a:endParaRPr lang="en-US" dirty="0"/>
          </a:p>
          <a:p>
            <a:pPr lvl="0"/>
            <a:r>
              <a:rPr lang="en-US" i="1" dirty="0"/>
              <a:t>lipids</a:t>
            </a:r>
            <a:endParaRPr lang="en-US" dirty="0"/>
          </a:p>
          <a:p>
            <a:pPr lvl="0"/>
            <a:r>
              <a:rPr lang="en-US" i="1" dirty="0"/>
              <a:t>nucleic acids</a:t>
            </a:r>
            <a:endParaRPr lang="en-US" dirty="0"/>
          </a:p>
          <a:p>
            <a:endParaRPr lang="en-US" dirty="0"/>
          </a:p>
        </p:txBody>
      </p:sp>
    </p:spTree>
    <p:extLst>
      <p:ext uri="{BB962C8B-B14F-4D97-AF65-F5344CB8AC3E}">
        <p14:creationId xmlns:p14="http://schemas.microsoft.com/office/powerpoint/2010/main" val="1419132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z="4000"/>
              <a:t>2H</a:t>
            </a:r>
            <a:r>
              <a:rPr lang="en-US" sz="4000" baseline="-25000"/>
              <a:t>2</a:t>
            </a:r>
            <a:r>
              <a:rPr lang="en-US" sz="4000"/>
              <a:t>O</a:t>
            </a:r>
            <a:r>
              <a:rPr lang="en-US" sz="4000" baseline="-25000"/>
              <a:t>2</a:t>
            </a:r>
            <a:r>
              <a:rPr lang="en-US" sz="4000"/>
              <a:t> </a:t>
            </a:r>
            <a:r>
              <a:rPr lang="en-US" sz="4000">
                <a:sym typeface="Wingdings" pitchFamily="2" charset="2"/>
              </a:rPr>
              <a:t> 2H</a:t>
            </a:r>
            <a:r>
              <a:rPr lang="en-US" sz="4000" baseline="-25000">
                <a:sym typeface="Wingdings" pitchFamily="2" charset="2"/>
              </a:rPr>
              <a:t>2</a:t>
            </a:r>
            <a:r>
              <a:rPr lang="en-US" sz="4000">
                <a:sym typeface="Wingdings" pitchFamily="2" charset="2"/>
              </a:rPr>
              <a:t>0 + O</a:t>
            </a:r>
            <a:r>
              <a:rPr lang="en-US" sz="4000" baseline="-25000">
                <a:sym typeface="Wingdings" pitchFamily="2" charset="2"/>
              </a:rPr>
              <a:t>2</a:t>
            </a:r>
            <a:br>
              <a:rPr lang="en-US" sz="4000" baseline="-25000">
                <a:sym typeface="Wingdings" pitchFamily="2" charset="2"/>
              </a:rPr>
            </a:br>
            <a:endParaRPr lang="en-US" sz="4000" baseline="-25000">
              <a:sym typeface="Wingdings" pitchFamily="2" charset="2"/>
            </a:endParaRPr>
          </a:p>
        </p:txBody>
      </p:sp>
      <p:sp>
        <p:nvSpPr>
          <p:cNvPr id="12291" name="Rectangle 3"/>
          <p:cNvSpPr>
            <a:spLocks noGrp="1" noChangeArrowheads="1"/>
          </p:cNvSpPr>
          <p:nvPr>
            <p:ph type="body" idx="1"/>
          </p:nvPr>
        </p:nvSpPr>
        <p:spPr/>
        <p:txBody>
          <a:bodyPr/>
          <a:lstStyle/>
          <a:p>
            <a:pPr>
              <a:lnSpc>
                <a:spcPct val="90000"/>
              </a:lnSpc>
            </a:pPr>
            <a:r>
              <a:rPr lang="en-US"/>
              <a:t>How much product is lost</a:t>
            </a:r>
          </a:p>
          <a:p>
            <a:pPr>
              <a:lnSpc>
                <a:spcPct val="90000"/>
              </a:lnSpc>
            </a:pPr>
            <a:r>
              <a:rPr lang="en-US"/>
              <a:t>How much reactant is formed</a:t>
            </a:r>
          </a:p>
          <a:p>
            <a:pPr>
              <a:lnSpc>
                <a:spcPct val="90000"/>
              </a:lnSpc>
            </a:pPr>
            <a:r>
              <a:rPr lang="en-US"/>
              <a:t>How much heat is released (or absorbed)</a:t>
            </a:r>
          </a:p>
          <a:p>
            <a:pPr lvl="3">
              <a:lnSpc>
                <a:spcPct val="90000"/>
              </a:lnSpc>
              <a:buFontTx/>
              <a:buNone/>
            </a:pPr>
            <a:r>
              <a:rPr lang="en-US"/>
              <a:t>			    </a:t>
            </a:r>
          </a:p>
          <a:p>
            <a:pPr lvl="3">
              <a:lnSpc>
                <a:spcPct val="90000"/>
              </a:lnSpc>
              <a:buFontTx/>
              <a:buNone/>
            </a:pPr>
            <a:r>
              <a:rPr lang="en-US"/>
              <a:t>			     catalase</a:t>
            </a:r>
          </a:p>
          <a:p>
            <a:pPr algn="ctr">
              <a:lnSpc>
                <a:spcPct val="90000"/>
              </a:lnSpc>
              <a:buFontTx/>
              <a:buNone/>
            </a:pPr>
            <a:r>
              <a:rPr lang="en-US"/>
              <a:t>2H</a:t>
            </a:r>
            <a:r>
              <a:rPr lang="en-US" baseline="-25000"/>
              <a:t>2</a:t>
            </a:r>
            <a:r>
              <a:rPr lang="en-US"/>
              <a:t>O</a:t>
            </a:r>
            <a:r>
              <a:rPr lang="en-US" baseline="-25000"/>
              <a:t>2</a:t>
            </a:r>
            <a:r>
              <a:rPr lang="en-US"/>
              <a:t> ------&gt;</a:t>
            </a:r>
            <a:r>
              <a:rPr lang="en-US">
                <a:sym typeface="Wingdings" pitchFamily="2" charset="2"/>
              </a:rPr>
              <a:t> 2H</a:t>
            </a:r>
            <a:r>
              <a:rPr lang="en-US" baseline="-25000">
                <a:sym typeface="Wingdings" pitchFamily="2" charset="2"/>
              </a:rPr>
              <a:t>2</a:t>
            </a:r>
            <a:r>
              <a:rPr lang="en-US">
                <a:sym typeface="Wingdings" pitchFamily="2" charset="2"/>
              </a:rPr>
              <a:t>0 + O</a:t>
            </a:r>
            <a:r>
              <a:rPr lang="en-US" baseline="-25000">
                <a:sym typeface="Wingdings" pitchFamily="2" charset="2"/>
              </a:rPr>
              <a:t>2</a:t>
            </a:r>
          </a:p>
          <a:p>
            <a:pPr>
              <a:lnSpc>
                <a:spcPct val="90000"/>
              </a:lnSpc>
              <a:buFontTx/>
              <a:buNone/>
            </a:pPr>
            <a:r>
              <a:rPr lang="en-US" sz="1400"/>
              <a:t>				Manganese dioxide	</a:t>
            </a:r>
            <a:r>
              <a:rPr lang="en-US"/>
              <a:t>     </a:t>
            </a:r>
          </a:p>
          <a:p>
            <a:pPr algn="ctr">
              <a:lnSpc>
                <a:spcPct val="90000"/>
              </a:lnSpc>
              <a:buFontTx/>
              <a:buNone/>
            </a:pPr>
            <a:r>
              <a:rPr lang="en-US"/>
              <a:t>2H</a:t>
            </a:r>
            <a:r>
              <a:rPr lang="en-US" baseline="-25000"/>
              <a:t>2</a:t>
            </a:r>
            <a:r>
              <a:rPr lang="en-US"/>
              <a:t>O</a:t>
            </a:r>
            <a:r>
              <a:rPr lang="en-US" baseline="-25000"/>
              <a:t>2</a:t>
            </a:r>
            <a:r>
              <a:rPr lang="en-US"/>
              <a:t> ------&gt;</a:t>
            </a:r>
            <a:r>
              <a:rPr lang="en-US">
                <a:sym typeface="Wingdings" pitchFamily="2" charset="2"/>
              </a:rPr>
              <a:t> 2H</a:t>
            </a:r>
            <a:r>
              <a:rPr lang="en-US" baseline="-25000">
                <a:sym typeface="Wingdings" pitchFamily="2" charset="2"/>
              </a:rPr>
              <a:t>2</a:t>
            </a:r>
            <a:r>
              <a:rPr lang="en-US">
                <a:sym typeface="Wingdings" pitchFamily="2" charset="2"/>
              </a:rPr>
              <a:t>0 + O</a:t>
            </a:r>
            <a:r>
              <a:rPr lang="en-US" baseline="-25000">
                <a:sym typeface="Wingdings" pitchFamily="2" charset="2"/>
              </a:rPr>
              <a:t>2</a:t>
            </a:r>
            <a:br>
              <a:rPr lang="en-US" baseline="-25000">
                <a:sym typeface="Wingdings" pitchFamily="2" charset="2"/>
              </a:rPr>
            </a:br>
            <a:endParaRPr lang="en-US"/>
          </a:p>
          <a:p>
            <a:pPr>
              <a:lnSpc>
                <a:spcPct val="90000"/>
              </a:lnSpc>
            </a:pPr>
            <a:endParaRPr lang="en-US"/>
          </a:p>
          <a:p>
            <a:pPr>
              <a:lnSpc>
                <a:spcPct val="90000"/>
              </a:lnSpc>
            </a:pPr>
            <a:endParaRPr lang="en-US"/>
          </a:p>
        </p:txBody>
      </p:sp>
    </p:spTree>
    <p:extLst>
      <p:ext uri="{BB962C8B-B14F-4D97-AF65-F5344CB8AC3E}">
        <p14:creationId xmlns:p14="http://schemas.microsoft.com/office/powerpoint/2010/main" val="693949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Regulation of enzyme activity	</a:t>
            </a:r>
          </a:p>
        </p:txBody>
      </p:sp>
      <p:sp>
        <p:nvSpPr>
          <p:cNvPr id="8195" name="Rectangle 3"/>
          <p:cNvSpPr>
            <a:spLocks noGrp="1" noChangeArrowheads="1"/>
          </p:cNvSpPr>
          <p:nvPr>
            <p:ph type="body" idx="1"/>
          </p:nvPr>
        </p:nvSpPr>
        <p:spPr/>
        <p:txBody>
          <a:bodyPr/>
          <a:lstStyle/>
          <a:p>
            <a:pPr>
              <a:lnSpc>
                <a:spcPct val="90000"/>
              </a:lnSpc>
            </a:pPr>
            <a:r>
              <a:rPr lang="en-US" sz="2400"/>
              <a:t>Enzymes are affected by</a:t>
            </a:r>
          </a:p>
          <a:p>
            <a:pPr lvl="1">
              <a:lnSpc>
                <a:spcPct val="90000"/>
              </a:lnSpc>
            </a:pPr>
            <a:r>
              <a:rPr lang="en-US" sz="2000"/>
              <a:t>pH values</a:t>
            </a:r>
          </a:p>
          <a:p>
            <a:pPr lvl="1">
              <a:lnSpc>
                <a:spcPct val="90000"/>
              </a:lnSpc>
            </a:pPr>
            <a:r>
              <a:rPr lang="en-US" sz="2000"/>
              <a:t>Temperature</a:t>
            </a:r>
          </a:p>
          <a:p>
            <a:pPr lvl="1">
              <a:lnSpc>
                <a:spcPct val="90000"/>
              </a:lnSpc>
            </a:pPr>
            <a:r>
              <a:rPr lang="en-US" sz="2000"/>
              <a:t>Substrate concentration</a:t>
            </a:r>
          </a:p>
          <a:p>
            <a:pPr lvl="1">
              <a:lnSpc>
                <a:spcPct val="90000"/>
              </a:lnSpc>
            </a:pPr>
            <a:r>
              <a:rPr lang="en-US" sz="2000"/>
              <a:t>Salt concentration</a:t>
            </a:r>
          </a:p>
          <a:p>
            <a:pPr lvl="1">
              <a:lnSpc>
                <a:spcPct val="90000"/>
              </a:lnSpc>
            </a:pPr>
            <a:r>
              <a:rPr lang="en-US" sz="2000"/>
              <a:t>Activators (increases reaction rate) and inhibitors (decreases reaction rate)</a:t>
            </a:r>
          </a:p>
          <a:p>
            <a:pPr>
              <a:lnSpc>
                <a:spcPct val="90000"/>
              </a:lnSpc>
            </a:pPr>
            <a:r>
              <a:rPr lang="en-US" sz="2400"/>
              <a:t>Cells contain proteins to turn enzymes “on” and “off”</a:t>
            </a:r>
          </a:p>
          <a:p>
            <a:pPr lvl="1">
              <a:lnSpc>
                <a:spcPct val="90000"/>
              </a:lnSpc>
            </a:pPr>
            <a:r>
              <a:rPr lang="en-US" sz="2000"/>
              <a:t>Enzymes regulate chemical pathways</a:t>
            </a:r>
          </a:p>
          <a:p>
            <a:pPr lvl="1">
              <a:lnSpc>
                <a:spcPct val="90000"/>
              </a:lnSpc>
            </a:pPr>
            <a:r>
              <a:rPr lang="en-US" sz="2000"/>
              <a:t>Enzymes make materials that cells need</a:t>
            </a:r>
          </a:p>
          <a:p>
            <a:pPr lvl="1">
              <a:lnSpc>
                <a:spcPct val="90000"/>
              </a:lnSpc>
            </a:pPr>
            <a:r>
              <a:rPr lang="en-US" sz="2000"/>
              <a:t>Enzymes release energy</a:t>
            </a:r>
          </a:p>
          <a:p>
            <a:pPr lvl="1">
              <a:lnSpc>
                <a:spcPct val="90000"/>
              </a:lnSpc>
            </a:pPr>
            <a:r>
              <a:rPr lang="en-US" sz="2000"/>
              <a:t>Enzymes transfer information</a:t>
            </a:r>
          </a:p>
          <a:p>
            <a:pPr lvl="1">
              <a:lnSpc>
                <a:spcPct val="90000"/>
              </a:lnSpc>
            </a:pPr>
            <a:endParaRPr lang="en-US" sz="2000"/>
          </a:p>
        </p:txBody>
      </p:sp>
    </p:spTree>
    <p:extLst>
      <p:ext uri="{BB962C8B-B14F-4D97-AF65-F5344CB8AC3E}">
        <p14:creationId xmlns:p14="http://schemas.microsoft.com/office/powerpoint/2010/main" val="2245103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normAutofit/>
          </a:bodyPr>
          <a:lstStyle/>
          <a:p>
            <a:endParaRPr lang="en-US" dirty="0" smtClean="0">
              <a:effectLst/>
            </a:endParaRPr>
          </a:p>
          <a:p>
            <a:pPr lvl="1"/>
            <a:r>
              <a:rPr lang="en-US" dirty="0"/>
              <a:t>Explain how an enzyme and its substrate are related to a lock and key. </a:t>
            </a:r>
          </a:p>
          <a:p>
            <a:pPr marL="0" indent="0">
              <a:buNone/>
            </a:pPr>
            <a:r>
              <a:rPr lang="en-US" dirty="0"/>
              <a:t> </a:t>
            </a:r>
          </a:p>
          <a:p>
            <a:pPr lvl="1"/>
            <a:r>
              <a:rPr lang="en-US" dirty="0"/>
              <a:t>Explain how an enzyme and its substrate are not like a lock and key.</a:t>
            </a:r>
          </a:p>
          <a:p>
            <a:endParaRPr lang="en-US" dirty="0"/>
          </a:p>
        </p:txBody>
      </p:sp>
    </p:spTree>
    <p:extLst>
      <p:ext uri="{BB962C8B-B14F-4D97-AF65-F5344CB8AC3E}">
        <p14:creationId xmlns:p14="http://schemas.microsoft.com/office/powerpoint/2010/main" val="3380978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QUIZ-MULTIPLE CHOICE</a:t>
            </a:r>
            <a:endParaRPr lang="en-US" dirty="0"/>
          </a:p>
        </p:txBody>
      </p:sp>
      <p:sp>
        <p:nvSpPr>
          <p:cNvPr id="3" name="Content Placeholder 2"/>
          <p:cNvSpPr>
            <a:spLocks noGrp="1"/>
          </p:cNvSpPr>
          <p:nvPr>
            <p:ph idx="1"/>
          </p:nvPr>
        </p:nvSpPr>
        <p:spPr/>
        <p:txBody>
          <a:bodyPr>
            <a:normAutofit fontScale="32500" lnSpcReduction="20000"/>
          </a:bodyPr>
          <a:lstStyle/>
          <a:p>
            <a:pPr marL="0" lvl="0" indent="0">
              <a:buNone/>
            </a:pPr>
            <a:r>
              <a:rPr lang="en-US" dirty="0" smtClean="0"/>
              <a:t>1. An </a:t>
            </a:r>
            <a:r>
              <a:rPr lang="en-US" dirty="0"/>
              <a:t>enzyme lowers this in a reaction</a:t>
            </a:r>
          </a:p>
          <a:p>
            <a:pPr marL="971550" lvl="1" indent="-514350">
              <a:buFont typeface="+mj-lt"/>
              <a:buAutoNum type="alphaLcParenR"/>
            </a:pPr>
            <a:r>
              <a:rPr lang="en-US" dirty="0"/>
              <a:t>Temperature</a:t>
            </a:r>
          </a:p>
          <a:p>
            <a:pPr marL="971550" lvl="1" indent="-514350">
              <a:buFont typeface="+mj-lt"/>
              <a:buAutoNum type="alphaLcParenR"/>
            </a:pPr>
            <a:r>
              <a:rPr lang="en-US" dirty="0"/>
              <a:t>pH</a:t>
            </a:r>
          </a:p>
          <a:p>
            <a:pPr marL="971550" lvl="1" indent="-514350">
              <a:buFont typeface="+mj-lt"/>
              <a:buAutoNum type="alphaLcParenR"/>
            </a:pPr>
            <a:r>
              <a:rPr lang="en-US" dirty="0"/>
              <a:t>activation energy</a:t>
            </a:r>
          </a:p>
          <a:p>
            <a:pPr marL="971550" lvl="1" indent="-514350">
              <a:buFont typeface="+mj-lt"/>
              <a:buAutoNum type="alphaLcParenR"/>
            </a:pPr>
            <a:r>
              <a:rPr lang="en-US" dirty="0"/>
              <a:t>all of the above</a:t>
            </a:r>
          </a:p>
          <a:p>
            <a:pPr marL="0" lvl="0" indent="0">
              <a:buNone/>
            </a:pPr>
            <a:r>
              <a:rPr lang="en-US" dirty="0" smtClean="0"/>
              <a:t>2. The </a:t>
            </a:r>
            <a:r>
              <a:rPr lang="en-US" dirty="0"/>
              <a:t>energy used to get a reaction started is called</a:t>
            </a:r>
          </a:p>
          <a:p>
            <a:pPr marL="971550" lvl="1" indent="-514350">
              <a:buFont typeface="+mj-lt"/>
              <a:buAutoNum type="alphaLcParenR"/>
            </a:pPr>
            <a:r>
              <a:rPr lang="en-US" dirty="0"/>
              <a:t>Entropy</a:t>
            </a:r>
          </a:p>
          <a:p>
            <a:pPr marL="971550" lvl="1" indent="-514350">
              <a:buFont typeface="+mj-lt"/>
              <a:buAutoNum type="alphaLcParenR"/>
            </a:pPr>
            <a:r>
              <a:rPr lang="en-US" dirty="0"/>
              <a:t>Endergonic</a:t>
            </a:r>
          </a:p>
          <a:p>
            <a:pPr marL="971550" lvl="1" indent="-514350">
              <a:buFont typeface="+mj-lt"/>
              <a:buAutoNum type="alphaLcParenR"/>
            </a:pPr>
            <a:r>
              <a:rPr lang="en-US" dirty="0"/>
              <a:t>Exergonic</a:t>
            </a:r>
          </a:p>
          <a:p>
            <a:pPr marL="971550" lvl="1" indent="-514350">
              <a:buFont typeface="+mj-lt"/>
              <a:buAutoNum type="alphaLcParenR"/>
            </a:pPr>
            <a:r>
              <a:rPr lang="en-US" dirty="0"/>
              <a:t>Activation energy</a:t>
            </a:r>
          </a:p>
          <a:p>
            <a:pPr marL="0" lvl="0" indent="0">
              <a:buNone/>
            </a:pPr>
            <a:r>
              <a:rPr lang="en-US" dirty="0" smtClean="0"/>
              <a:t>3. Any </a:t>
            </a:r>
            <a:r>
              <a:rPr lang="en-US" dirty="0"/>
              <a:t>substance that speeds up the rate of a chemical reaction by lowering the activation energy of a reaction is called</a:t>
            </a:r>
          </a:p>
          <a:p>
            <a:pPr marL="971550" lvl="1" indent="-514350">
              <a:buFont typeface="+mj-lt"/>
              <a:buAutoNum type="alphaLcParenR"/>
            </a:pPr>
            <a:r>
              <a:rPr lang="en-US" dirty="0"/>
              <a:t>Catalyst</a:t>
            </a:r>
          </a:p>
          <a:p>
            <a:pPr marL="971550" lvl="1" indent="-514350">
              <a:buFont typeface="+mj-lt"/>
              <a:buAutoNum type="alphaLcParenR"/>
            </a:pPr>
            <a:r>
              <a:rPr lang="en-US" dirty="0"/>
              <a:t>Protein</a:t>
            </a:r>
          </a:p>
          <a:p>
            <a:pPr marL="971550" lvl="1" indent="-514350">
              <a:buFont typeface="+mj-lt"/>
              <a:buAutoNum type="alphaLcParenR"/>
            </a:pPr>
            <a:r>
              <a:rPr lang="en-US" dirty="0"/>
              <a:t>Carbohydrate</a:t>
            </a:r>
          </a:p>
          <a:p>
            <a:pPr marL="971550" lvl="1" indent="-514350">
              <a:buFont typeface="+mj-lt"/>
              <a:buAutoNum type="alphaLcParenR"/>
            </a:pPr>
            <a:r>
              <a:rPr lang="en-US" dirty="0"/>
              <a:t>Amino acid</a:t>
            </a:r>
          </a:p>
          <a:p>
            <a:pPr marL="0" lvl="0" indent="0">
              <a:buNone/>
            </a:pPr>
            <a:r>
              <a:rPr lang="en-US" dirty="0" smtClean="0"/>
              <a:t>4. Biological </a:t>
            </a:r>
            <a:r>
              <a:rPr lang="en-US" dirty="0"/>
              <a:t>catalysts that speed up chemical reactions that take place in cells.</a:t>
            </a:r>
          </a:p>
          <a:p>
            <a:pPr marL="971550" lvl="1" indent="-514350">
              <a:buFont typeface="+mj-lt"/>
              <a:buAutoNum type="alphaLcParenR"/>
            </a:pPr>
            <a:r>
              <a:rPr lang="en-US" dirty="0"/>
              <a:t>Lipid</a:t>
            </a:r>
          </a:p>
          <a:p>
            <a:pPr marL="971550" lvl="1" indent="-514350">
              <a:buFont typeface="+mj-lt"/>
              <a:buAutoNum type="alphaLcParenR"/>
            </a:pPr>
            <a:r>
              <a:rPr lang="en-US" dirty="0"/>
              <a:t>Monosaccharide</a:t>
            </a:r>
          </a:p>
          <a:p>
            <a:pPr marL="971550" lvl="1" indent="-514350">
              <a:buFont typeface="+mj-lt"/>
              <a:buAutoNum type="alphaLcParenR"/>
            </a:pPr>
            <a:r>
              <a:rPr lang="en-US" dirty="0"/>
              <a:t>Enzyme</a:t>
            </a:r>
          </a:p>
          <a:p>
            <a:pPr marL="971550" lvl="1" indent="-514350">
              <a:buFont typeface="+mj-lt"/>
              <a:buAutoNum type="alphaLcParenR"/>
            </a:pPr>
            <a:r>
              <a:rPr lang="en-US" dirty="0"/>
              <a:t>Amino acid</a:t>
            </a:r>
          </a:p>
          <a:p>
            <a:pPr marL="0" lvl="0" indent="0">
              <a:buNone/>
            </a:pPr>
            <a:r>
              <a:rPr lang="en-US" dirty="0" smtClean="0"/>
              <a:t>5. Enzymes </a:t>
            </a:r>
            <a:r>
              <a:rPr lang="en-US" dirty="0"/>
              <a:t>can be affected by all these factors EXCEPT</a:t>
            </a:r>
          </a:p>
          <a:p>
            <a:pPr marL="971550" lvl="1" indent="-514350">
              <a:buFont typeface="+mj-lt"/>
              <a:buAutoNum type="alphaLcParenR"/>
            </a:pPr>
            <a:r>
              <a:rPr lang="en-US" dirty="0"/>
              <a:t>pH</a:t>
            </a:r>
          </a:p>
          <a:p>
            <a:pPr marL="971550" lvl="1" indent="-514350">
              <a:buFont typeface="+mj-lt"/>
              <a:buAutoNum type="alphaLcParenR"/>
            </a:pPr>
            <a:r>
              <a:rPr lang="en-US" dirty="0"/>
              <a:t>temperature</a:t>
            </a:r>
          </a:p>
          <a:p>
            <a:pPr marL="971550" lvl="1" indent="-514350">
              <a:buFont typeface="+mj-lt"/>
              <a:buAutoNum type="alphaLcParenR"/>
            </a:pPr>
            <a:r>
              <a:rPr lang="en-US" dirty="0"/>
              <a:t>substrate concentration</a:t>
            </a:r>
          </a:p>
          <a:p>
            <a:pPr marL="971550" lvl="1" indent="-514350">
              <a:buFont typeface="+mj-lt"/>
              <a:buAutoNum type="alphaLcParenR"/>
            </a:pPr>
            <a:r>
              <a:rPr lang="en-US" dirty="0"/>
              <a:t>lipid concentration</a:t>
            </a:r>
          </a:p>
          <a:p>
            <a:pPr marL="0" lvl="0" indent="0">
              <a:buNone/>
            </a:pPr>
            <a:r>
              <a:rPr lang="en-US" dirty="0" smtClean="0"/>
              <a:t>6. Enzymes </a:t>
            </a:r>
            <a:r>
              <a:rPr lang="en-US" dirty="0"/>
              <a:t>have all the following functions EXCEPT</a:t>
            </a:r>
          </a:p>
          <a:p>
            <a:pPr marL="971550" lvl="1" indent="-514350">
              <a:buFont typeface="+mj-lt"/>
              <a:buAutoNum type="alphaLcParenR"/>
            </a:pPr>
            <a:r>
              <a:rPr lang="en-US" dirty="0"/>
              <a:t>Make materials that cells need</a:t>
            </a:r>
          </a:p>
          <a:p>
            <a:pPr marL="971550" lvl="1" indent="-514350">
              <a:buFont typeface="+mj-lt"/>
              <a:buAutoNum type="alphaLcParenR"/>
            </a:pPr>
            <a:r>
              <a:rPr lang="en-US" dirty="0"/>
              <a:t>Release energy</a:t>
            </a:r>
          </a:p>
          <a:p>
            <a:pPr marL="971550" lvl="1" indent="-514350">
              <a:buFont typeface="+mj-lt"/>
              <a:buAutoNum type="alphaLcParenR"/>
            </a:pPr>
            <a:r>
              <a:rPr lang="en-US" dirty="0"/>
              <a:t>Transfer information</a:t>
            </a:r>
          </a:p>
          <a:p>
            <a:pPr marL="971550" lvl="1" indent="-514350">
              <a:buFont typeface="+mj-lt"/>
              <a:buAutoNum type="alphaLcParenR"/>
            </a:pPr>
            <a:r>
              <a:rPr lang="en-US" dirty="0"/>
              <a:t>Poison living things</a:t>
            </a:r>
          </a:p>
          <a:p>
            <a:endParaRPr lang="en-US" dirty="0"/>
          </a:p>
        </p:txBody>
      </p:sp>
    </p:spTree>
    <p:extLst>
      <p:ext uri="{BB962C8B-B14F-4D97-AF65-F5344CB8AC3E}">
        <p14:creationId xmlns:p14="http://schemas.microsoft.com/office/powerpoint/2010/main" val="2281759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3. Investigate </a:t>
            </a:r>
            <a:r>
              <a:rPr lang="en-US" dirty="0"/>
              <a:t>the properties and importance of water and its significance for life: </a:t>
            </a:r>
          </a:p>
          <a:p>
            <a:pPr lvl="0"/>
            <a:r>
              <a:rPr lang="en-US" dirty="0"/>
              <a:t>surface tension</a:t>
            </a:r>
          </a:p>
          <a:p>
            <a:pPr lvl="0"/>
            <a:r>
              <a:rPr lang="en-US" i="1" dirty="0"/>
              <a:t>adhesion</a:t>
            </a:r>
            <a:endParaRPr lang="en-US" dirty="0"/>
          </a:p>
          <a:p>
            <a:pPr lvl="0"/>
            <a:r>
              <a:rPr lang="en-US" i="1" dirty="0"/>
              <a:t>cohesion</a:t>
            </a:r>
            <a:endParaRPr lang="en-US" dirty="0"/>
          </a:p>
          <a:p>
            <a:pPr lvl="0"/>
            <a:r>
              <a:rPr lang="en-US" i="1" dirty="0"/>
              <a:t>polarity</a:t>
            </a:r>
            <a:endParaRPr lang="en-US" dirty="0"/>
          </a:p>
          <a:p>
            <a:pPr lvl="0"/>
            <a:r>
              <a:rPr lang="en-US" i="1" dirty="0"/>
              <a:t>pH</a:t>
            </a:r>
            <a:endParaRPr lang="en-US" dirty="0"/>
          </a:p>
          <a:p>
            <a:endParaRPr lang="en-US" dirty="0"/>
          </a:p>
        </p:txBody>
      </p:sp>
    </p:spTree>
    <p:extLst>
      <p:ext uri="{BB962C8B-B14F-4D97-AF65-F5344CB8AC3E}">
        <p14:creationId xmlns:p14="http://schemas.microsoft.com/office/powerpoint/2010/main" val="163366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b="1"/>
              <a:t>Polarity</a:t>
            </a:r>
          </a:p>
        </p:txBody>
      </p:sp>
      <p:sp>
        <p:nvSpPr>
          <p:cNvPr id="3075" name="Rectangle 3"/>
          <p:cNvSpPr>
            <a:spLocks noGrp="1" noChangeArrowheads="1"/>
          </p:cNvSpPr>
          <p:nvPr>
            <p:ph type="body" idx="1"/>
          </p:nvPr>
        </p:nvSpPr>
        <p:spPr/>
        <p:txBody>
          <a:bodyPr/>
          <a:lstStyle/>
          <a:p>
            <a:r>
              <a:rPr lang="en-US" b="1"/>
              <a:t>Water is a polar molecule since the charges are unevenly distributed</a:t>
            </a:r>
            <a:endParaRPr lang="en-US"/>
          </a:p>
          <a:p>
            <a:r>
              <a:rPr lang="en-US"/>
              <a:t>The oxygen atom has a covalent bond with the other two hydrogen atoms</a:t>
            </a:r>
          </a:p>
          <a:p>
            <a:pPr lvl="1"/>
            <a:r>
              <a:rPr lang="en-US" b="1"/>
              <a:t>Shared electrons are more attracted to oxygen since oxygen has more protons</a:t>
            </a:r>
          </a:p>
          <a:p>
            <a:pPr lvl="1"/>
            <a:r>
              <a:rPr lang="en-US" b="1"/>
              <a:t>The oxygen side, therefore, has a slightly negative charge; the hydrogen side has a slightly positive charge</a:t>
            </a:r>
          </a:p>
          <a:p>
            <a:pPr>
              <a:buFontTx/>
              <a:buNone/>
            </a:pPr>
            <a:endParaRPr lang="en-US" b="1"/>
          </a:p>
        </p:txBody>
      </p:sp>
    </p:spTree>
    <p:extLst>
      <p:ext uri="{BB962C8B-B14F-4D97-AF65-F5344CB8AC3E}">
        <p14:creationId xmlns:p14="http://schemas.microsoft.com/office/powerpoint/2010/main" val="23826523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Hydrogen bonds</a:t>
            </a:r>
          </a:p>
        </p:txBody>
      </p:sp>
      <p:sp>
        <p:nvSpPr>
          <p:cNvPr id="4099" name="Rectangle 3"/>
          <p:cNvSpPr>
            <a:spLocks noGrp="1" noChangeArrowheads="1"/>
          </p:cNvSpPr>
          <p:nvPr>
            <p:ph type="body" idx="1"/>
          </p:nvPr>
        </p:nvSpPr>
        <p:spPr/>
        <p:txBody>
          <a:bodyPr/>
          <a:lstStyle/>
          <a:p>
            <a:r>
              <a:rPr lang="en-US" sz="2800" b="1"/>
              <a:t>Hydrogen bonds hold water molecules together</a:t>
            </a:r>
          </a:p>
          <a:p>
            <a:r>
              <a:rPr lang="en-US" sz="2800"/>
              <a:t>Less strong than covalent and ionic bonds</a:t>
            </a:r>
          </a:p>
          <a:p>
            <a:r>
              <a:rPr lang="en-US" sz="2800"/>
              <a:t>The positive hydrogen end of water is attracted to the negative oxygen end of other water molecules.</a:t>
            </a:r>
          </a:p>
          <a:p>
            <a:r>
              <a:rPr lang="en-US" sz="2800"/>
              <a:t>These hydrogen bonds are responsible for many of water’s unique properties, such as cohesion, adhesion, and surface tension</a:t>
            </a:r>
          </a:p>
        </p:txBody>
      </p:sp>
    </p:spTree>
    <p:extLst>
      <p:ext uri="{BB962C8B-B14F-4D97-AF65-F5344CB8AC3E}">
        <p14:creationId xmlns:p14="http://schemas.microsoft.com/office/powerpoint/2010/main" val="7875848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b="1"/>
              <a:t>Cohesion</a:t>
            </a:r>
          </a:p>
        </p:txBody>
      </p:sp>
      <p:sp>
        <p:nvSpPr>
          <p:cNvPr id="5123" name="Rectangle 3"/>
          <p:cNvSpPr>
            <a:spLocks noGrp="1" noChangeArrowheads="1"/>
          </p:cNvSpPr>
          <p:nvPr>
            <p:ph type="body" idx="1"/>
          </p:nvPr>
        </p:nvSpPr>
        <p:spPr/>
        <p:txBody>
          <a:bodyPr/>
          <a:lstStyle/>
          <a:p>
            <a:r>
              <a:rPr lang="en-US" sz="2800" b="1"/>
              <a:t>An attraction between water molecules is cohesion</a:t>
            </a:r>
          </a:p>
          <a:p>
            <a:r>
              <a:rPr lang="en-US" sz="2800"/>
              <a:t>Water can form as many as 4 hydrogen bonds at the same time.</a:t>
            </a:r>
          </a:p>
          <a:p>
            <a:r>
              <a:rPr lang="en-US" sz="2800" b="1"/>
              <a:t>Cohesion produces a force called </a:t>
            </a:r>
            <a:r>
              <a:rPr lang="en-US" sz="2800" b="1" i="1"/>
              <a:t>surface tension</a:t>
            </a:r>
            <a:r>
              <a:rPr lang="en-US" sz="2800" b="1"/>
              <a:t> which can support light objects</a:t>
            </a:r>
          </a:p>
          <a:p>
            <a:pPr lvl="1"/>
            <a:r>
              <a:rPr lang="en-US" sz="2400"/>
              <a:t>Paperclips can float on water</a:t>
            </a:r>
          </a:p>
          <a:p>
            <a:pPr lvl="1"/>
            <a:r>
              <a:rPr lang="en-US" sz="2400"/>
              <a:t>Spiders walking on water</a:t>
            </a:r>
          </a:p>
          <a:p>
            <a:pPr lvl="1"/>
            <a:r>
              <a:rPr lang="en-US" sz="2400"/>
              <a:t>Water bulges upward from penny</a:t>
            </a:r>
          </a:p>
        </p:txBody>
      </p:sp>
    </p:spTree>
    <p:extLst>
      <p:ext uri="{BB962C8B-B14F-4D97-AF65-F5344CB8AC3E}">
        <p14:creationId xmlns:p14="http://schemas.microsoft.com/office/powerpoint/2010/main" val="37403441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Surface Tension continued</a:t>
            </a:r>
          </a:p>
        </p:txBody>
      </p:sp>
      <p:sp>
        <p:nvSpPr>
          <p:cNvPr id="8195" name="Rectangle 3"/>
          <p:cNvSpPr>
            <a:spLocks noGrp="1" noChangeArrowheads="1"/>
          </p:cNvSpPr>
          <p:nvPr>
            <p:ph type="body" idx="1"/>
          </p:nvPr>
        </p:nvSpPr>
        <p:spPr/>
        <p:txBody>
          <a:bodyPr/>
          <a:lstStyle/>
          <a:p>
            <a:pPr>
              <a:lnSpc>
                <a:spcPct val="80000"/>
              </a:lnSpc>
            </a:pPr>
            <a:r>
              <a:rPr lang="en-US" sz="2800"/>
              <a:t>In a body of water, the </a:t>
            </a:r>
            <a:r>
              <a:rPr lang="en-US" sz="2800" i="1"/>
              <a:t>net force</a:t>
            </a:r>
            <a:r>
              <a:rPr lang="en-US" sz="2800"/>
              <a:t> is equal to zero</a:t>
            </a:r>
          </a:p>
          <a:p>
            <a:pPr>
              <a:lnSpc>
                <a:spcPct val="80000"/>
              </a:lnSpc>
            </a:pPr>
            <a:r>
              <a:rPr lang="en-US" sz="2800"/>
              <a:t>On the surface of water, there is not an “up” pull for every “down” pull, so the molecules tend to be pulled back into the liquid away from the surface</a:t>
            </a:r>
          </a:p>
          <a:p>
            <a:pPr>
              <a:lnSpc>
                <a:spcPct val="80000"/>
              </a:lnSpc>
            </a:pPr>
            <a:r>
              <a:rPr lang="en-US" sz="2800" b="1"/>
              <a:t>Surface tension of water can be compared to “skin” being stretched over water</a:t>
            </a:r>
          </a:p>
          <a:p>
            <a:pPr>
              <a:lnSpc>
                <a:spcPct val="80000"/>
              </a:lnSpc>
            </a:pPr>
            <a:r>
              <a:rPr lang="en-US" sz="2800"/>
              <a:t>Surfactants (soaps and detergents) have a hydrophobic (water repelling) “tail” that weaken the strength of the surface tension by interfering with hydrogen bonding between water molecules.</a:t>
            </a:r>
          </a:p>
        </p:txBody>
      </p:sp>
    </p:spTree>
    <p:extLst>
      <p:ext uri="{BB962C8B-B14F-4D97-AF65-F5344CB8AC3E}">
        <p14:creationId xmlns:p14="http://schemas.microsoft.com/office/powerpoint/2010/main" val="665060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b="1"/>
              <a:t>Adhesion</a:t>
            </a:r>
          </a:p>
        </p:txBody>
      </p:sp>
      <p:sp>
        <p:nvSpPr>
          <p:cNvPr id="6147" name="Rectangle 3"/>
          <p:cNvSpPr>
            <a:spLocks noGrp="1" noChangeArrowheads="1"/>
          </p:cNvSpPr>
          <p:nvPr>
            <p:ph type="body" idx="1"/>
          </p:nvPr>
        </p:nvSpPr>
        <p:spPr/>
        <p:txBody>
          <a:bodyPr/>
          <a:lstStyle/>
          <a:p>
            <a:pPr>
              <a:lnSpc>
                <a:spcPct val="90000"/>
              </a:lnSpc>
            </a:pPr>
            <a:r>
              <a:rPr lang="en-US" sz="2800" b="1"/>
              <a:t>An attraction between water molecules and molecules of other materials is called adhesion</a:t>
            </a:r>
          </a:p>
          <a:p>
            <a:pPr lvl="1">
              <a:lnSpc>
                <a:spcPct val="90000"/>
              </a:lnSpc>
            </a:pPr>
            <a:r>
              <a:rPr lang="en-US" sz="2400"/>
              <a:t>A meniscus forms when water is in a graduated cylinder because water is more attracted to glass than other water molecules</a:t>
            </a:r>
          </a:p>
          <a:p>
            <a:pPr lvl="1">
              <a:lnSpc>
                <a:spcPct val="90000"/>
              </a:lnSpc>
            </a:pPr>
            <a:r>
              <a:rPr lang="en-US" sz="2400" b="1"/>
              <a:t>Water rises in a narrow tube against the force of gravity (called </a:t>
            </a:r>
            <a:r>
              <a:rPr lang="en-US" sz="2400" b="1" i="1"/>
              <a:t>capillary action</a:t>
            </a:r>
            <a:r>
              <a:rPr lang="en-US" sz="2400" b="1"/>
              <a:t>)</a:t>
            </a:r>
          </a:p>
          <a:p>
            <a:pPr lvl="2">
              <a:lnSpc>
                <a:spcPct val="90000"/>
              </a:lnSpc>
            </a:pPr>
            <a:r>
              <a:rPr lang="en-US" sz="2000"/>
              <a:t>Capillary action is one of the forces that draw water out of roots of a plant and up into its stems and leaves</a:t>
            </a:r>
          </a:p>
          <a:p>
            <a:pPr lvl="1">
              <a:lnSpc>
                <a:spcPct val="90000"/>
              </a:lnSpc>
            </a:pPr>
            <a:r>
              <a:rPr lang="en-US" sz="2400"/>
              <a:t>Water rises up the paper towel above the level of the water in the bowl</a:t>
            </a:r>
          </a:p>
        </p:txBody>
      </p:sp>
    </p:spTree>
    <p:extLst>
      <p:ext uri="{BB962C8B-B14F-4D97-AF65-F5344CB8AC3E}">
        <p14:creationId xmlns:p14="http://schemas.microsoft.com/office/powerpoint/2010/main" val="2135313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Carbon</a:t>
            </a:r>
          </a:p>
        </p:txBody>
      </p:sp>
      <p:sp>
        <p:nvSpPr>
          <p:cNvPr id="3075" name="Rectangle 3"/>
          <p:cNvSpPr>
            <a:spLocks noGrp="1" noChangeArrowheads="1"/>
          </p:cNvSpPr>
          <p:nvPr>
            <p:ph type="body" idx="1"/>
          </p:nvPr>
        </p:nvSpPr>
        <p:spPr/>
        <p:txBody>
          <a:bodyPr/>
          <a:lstStyle/>
          <a:p>
            <a:r>
              <a:rPr lang="en-US" sz="2800"/>
              <a:t>Organic chemistry is the study of all compounds that contain bonds between carbon atoms</a:t>
            </a:r>
          </a:p>
          <a:p>
            <a:r>
              <a:rPr lang="en-US" sz="2800"/>
              <a:t>All organic compounds (compounds created by organisms) contain carbon</a:t>
            </a:r>
          </a:p>
          <a:p>
            <a:r>
              <a:rPr lang="en-US" sz="2800"/>
              <a:t>Carbon is versatile because it has 4 valence electrons</a:t>
            </a:r>
          </a:p>
          <a:p>
            <a:pPr lvl="1"/>
            <a:r>
              <a:rPr lang="en-US" sz="2400"/>
              <a:t>Can form single, double, and triple covalent bonds</a:t>
            </a:r>
          </a:p>
          <a:p>
            <a:pPr lvl="1"/>
            <a:r>
              <a:rPr lang="en-US" sz="2400"/>
              <a:t>Likes to bond with H, O, and N</a:t>
            </a:r>
          </a:p>
          <a:p>
            <a:pPr lvl="1"/>
            <a:r>
              <a:rPr lang="en-US" sz="2400"/>
              <a:t>How many electrons would carbon need to fill outer shell?</a:t>
            </a:r>
          </a:p>
        </p:txBody>
      </p:sp>
    </p:spTree>
    <p:extLst>
      <p:ext uri="{BB962C8B-B14F-4D97-AF65-F5344CB8AC3E}">
        <p14:creationId xmlns:p14="http://schemas.microsoft.com/office/powerpoint/2010/main" val="36854673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b="1"/>
              <a:t>pH</a:t>
            </a:r>
          </a:p>
        </p:txBody>
      </p:sp>
      <p:sp>
        <p:nvSpPr>
          <p:cNvPr id="7171" name="Rectangle 3"/>
          <p:cNvSpPr>
            <a:spLocks noGrp="1" noChangeArrowheads="1"/>
          </p:cNvSpPr>
          <p:nvPr>
            <p:ph type="body" idx="1"/>
          </p:nvPr>
        </p:nvSpPr>
        <p:spPr/>
        <p:txBody>
          <a:bodyPr/>
          <a:lstStyle/>
          <a:p>
            <a:pPr>
              <a:lnSpc>
                <a:spcPct val="90000"/>
              </a:lnSpc>
            </a:pPr>
            <a:r>
              <a:rPr lang="en-US" sz="2800" b="1"/>
              <a:t>Water is neutral (7)</a:t>
            </a:r>
          </a:p>
          <a:p>
            <a:pPr>
              <a:lnSpc>
                <a:spcPct val="90000"/>
              </a:lnSpc>
              <a:buFontTx/>
              <a:buNone/>
            </a:pPr>
            <a:r>
              <a:rPr lang="en-US" sz="2800"/>
              <a:t>H</a:t>
            </a:r>
            <a:r>
              <a:rPr lang="en-US" sz="2800" baseline="-25000"/>
              <a:t>2</a:t>
            </a:r>
            <a:r>
              <a:rPr lang="en-US" sz="2800"/>
              <a:t>O                   H</a:t>
            </a:r>
            <a:r>
              <a:rPr lang="en-US" sz="2800" baseline="30000"/>
              <a:t>+</a:t>
            </a:r>
            <a:r>
              <a:rPr lang="en-US" sz="2800"/>
              <a:t>           +         OH</a:t>
            </a:r>
            <a:r>
              <a:rPr lang="en-US" sz="2800" baseline="30000"/>
              <a:t>-</a:t>
            </a:r>
          </a:p>
          <a:p>
            <a:pPr>
              <a:lnSpc>
                <a:spcPct val="90000"/>
              </a:lnSpc>
              <a:buFontTx/>
              <a:buNone/>
            </a:pPr>
            <a:endParaRPr lang="en-US" sz="2800" baseline="30000"/>
          </a:p>
          <a:p>
            <a:pPr>
              <a:lnSpc>
                <a:spcPct val="90000"/>
              </a:lnSpc>
              <a:buFontTx/>
              <a:buNone/>
            </a:pPr>
            <a:r>
              <a:rPr lang="en-US" sz="2800"/>
              <a:t>Water       hydrogen ion    +  hydroxide ion</a:t>
            </a:r>
          </a:p>
          <a:p>
            <a:pPr>
              <a:lnSpc>
                <a:spcPct val="90000"/>
              </a:lnSpc>
            </a:pPr>
            <a:r>
              <a:rPr lang="en-US" sz="2800" b="1"/>
              <a:t>At 7, the concentration of hydrogen ions and hydroxide ions are equal.</a:t>
            </a:r>
          </a:p>
          <a:p>
            <a:pPr>
              <a:lnSpc>
                <a:spcPct val="90000"/>
              </a:lnSpc>
            </a:pPr>
            <a:r>
              <a:rPr lang="en-US" sz="2800" b="1"/>
              <a:t>Substances below 7 have more H</a:t>
            </a:r>
            <a:r>
              <a:rPr lang="en-US" sz="2800" b="1" baseline="30000"/>
              <a:t>+</a:t>
            </a:r>
            <a:r>
              <a:rPr lang="en-US" sz="2800" b="1"/>
              <a:t> ions and are more </a:t>
            </a:r>
            <a:r>
              <a:rPr lang="en-US" sz="2800" b="1" i="1"/>
              <a:t>acidic</a:t>
            </a:r>
          </a:p>
          <a:p>
            <a:pPr>
              <a:lnSpc>
                <a:spcPct val="90000"/>
              </a:lnSpc>
            </a:pPr>
            <a:r>
              <a:rPr lang="en-US" sz="2800" b="1"/>
              <a:t>Substances above 7 have more OH</a:t>
            </a:r>
            <a:r>
              <a:rPr lang="en-US" sz="2800" b="1" baseline="30000"/>
              <a:t>-</a:t>
            </a:r>
            <a:r>
              <a:rPr lang="en-US" sz="2800" b="1"/>
              <a:t> ions and are more </a:t>
            </a:r>
            <a:r>
              <a:rPr lang="en-US" sz="2800" b="1" i="1"/>
              <a:t>basic</a:t>
            </a:r>
            <a:endParaRPr lang="en-US" sz="2800" b="1" i="1" baseline="30000"/>
          </a:p>
          <a:p>
            <a:pPr>
              <a:lnSpc>
                <a:spcPct val="90000"/>
              </a:lnSpc>
            </a:pPr>
            <a:endParaRPr lang="en-US" sz="2800" b="1"/>
          </a:p>
        </p:txBody>
      </p:sp>
      <p:sp>
        <p:nvSpPr>
          <p:cNvPr id="7172" name="Line 4"/>
          <p:cNvSpPr>
            <a:spLocks noChangeShapeType="1"/>
          </p:cNvSpPr>
          <p:nvPr/>
        </p:nvSpPr>
        <p:spPr bwMode="auto">
          <a:xfrm>
            <a:off x="1752600" y="2209800"/>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3" name="Line 5"/>
          <p:cNvSpPr>
            <a:spLocks noChangeShapeType="1"/>
          </p:cNvSpPr>
          <p:nvPr/>
        </p:nvSpPr>
        <p:spPr bwMode="auto">
          <a:xfrm>
            <a:off x="1676400" y="3048000"/>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4" name="Line 6"/>
          <p:cNvSpPr>
            <a:spLocks noChangeShapeType="1"/>
          </p:cNvSpPr>
          <p:nvPr/>
        </p:nvSpPr>
        <p:spPr bwMode="auto">
          <a:xfrm flipH="1">
            <a:off x="1676400" y="3200400"/>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75" name="Line 7"/>
          <p:cNvSpPr>
            <a:spLocks noChangeShapeType="1"/>
          </p:cNvSpPr>
          <p:nvPr/>
        </p:nvSpPr>
        <p:spPr bwMode="auto">
          <a:xfrm flipH="1">
            <a:off x="1752600" y="2438400"/>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2921885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US" dirty="0"/>
          </a:p>
        </p:txBody>
      </p:sp>
      <p:sp>
        <p:nvSpPr>
          <p:cNvPr id="3" name="Content Placeholder 2"/>
          <p:cNvSpPr>
            <a:spLocks noGrp="1"/>
          </p:cNvSpPr>
          <p:nvPr>
            <p:ph idx="1"/>
          </p:nvPr>
        </p:nvSpPr>
        <p:spPr/>
        <p:txBody>
          <a:bodyPr>
            <a:normAutofit fontScale="25000" lnSpcReduction="20000"/>
          </a:bodyPr>
          <a:lstStyle/>
          <a:p>
            <a:pPr marL="0" lvl="0" indent="0">
              <a:buNone/>
            </a:pPr>
            <a:r>
              <a:rPr lang="en-US" sz="4800" dirty="0"/>
              <a:t>Draw a water molecule and label the atoms that makeup water.  Label which side is positively charged and which side is negatively charged.</a:t>
            </a:r>
          </a:p>
          <a:p>
            <a:pPr marL="0" indent="0">
              <a:buNone/>
            </a:pPr>
            <a:r>
              <a:rPr lang="en-US" sz="4800" dirty="0"/>
              <a:t> </a:t>
            </a:r>
            <a:endParaRPr lang="en-US" sz="4800" dirty="0" smtClean="0"/>
          </a:p>
          <a:p>
            <a:pPr marL="0" indent="0">
              <a:buNone/>
            </a:pPr>
            <a:r>
              <a:rPr lang="en-US" sz="4800" dirty="0"/>
              <a:t> </a:t>
            </a:r>
            <a:r>
              <a:rPr lang="en-US" sz="4800" dirty="0" smtClean="0"/>
              <a:t>Matching</a:t>
            </a:r>
            <a:endParaRPr lang="en-US" sz="4800" dirty="0"/>
          </a:p>
          <a:p>
            <a:pPr marL="0" indent="0">
              <a:buNone/>
            </a:pPr>
            <a:r>
              <a:rPr lang="en-US" sz="4800" dirty="0"/>
              <a:t/>
            </a:r>
            <a:br>
              <a:rPr lang="en-US" sz="4800" dirty="0"/>
            </a:br>
            <a:endParaRPr lang="en-US" sz="4800" dirty="0" smtClean="0">
              <a:effectLst/>
            </a:endParaRPr>
          </a:p>
          <a:p>
            <a:pPr marL="457200" lvl="1" indent="0">
              <a:buNone/>
            </a:pPr>
            <a:r>
              <a:rPr lang="en-US" sz="4800" dirty="0" smtClean="0"/>
              <a:t>Acidic      Basic       Cohesion    Adhesion    Polarity    Surface tension     hydrogen </a:t>
            </a:r>
            <a:r>
              <a:rPr lang="en-US" sz="4800" dirty="0"/>
              <a:t>bond </a:t>
            </a:r>
            <a:r>
              <a:rPr lang="en-US" sz="4800" dirty="0" smtClean="0"/>
              <a:t>    covalent bond     surfactant    neutral    capillary </a:t>
            </a:r>
            <a:r>
              <a:rPr lang="en-US" sz="4800" dirty="0"/>
              <a:t>action</a:t>
            </a:r>
          </a:p>
          <a:p>
            <a:pPr marL="0" indent="0">
              <a:buNone/>
            </a:pPr>
            <a:r>
              <a:rPr lang="en-US" sz="4800" dirty="0"/>
              <a:t> </a:t>
            </a:r>
          </a:p>
          <a:p>
            <a:pPr marL="0" indent="0">
              <a:buNone/>
            </a:pPr>
            <a:r>
              <a:rPr lang="en-US" sz="4800" dirty="0"/>
              <a:t/>
            </a:r>
            <a:br>
              <a:rPr lang="en-US" sz="4800" dirty="0"/>
            </a:br>
            <a:r>
              <a:rPr lang="en-US" sz="4800" dirty="0"/>
              <a:t> </a:t>
            </a:r>
          </a:p>
          <a:p>
            <a:pPr marL="0" lvl="0" indent="0">
              <a:buNone/>
            </a:pPr>
            <a:r>
              <a:rPr lang="en-US" sz="4800" dirty="0"/>
              <a:t>______property of water in which water molecules cling to other water molecules</a:t>
            </a:r>
          </a:p>
          <a:p>
            <a:pPr marL="0" lvl="0" indent="0">
              <a:buNone/>
            </a:pPr>
            <a:r>
              <a:rPr lang="en-US" sz="4800" dirty="0"/>
              <a:t>______a substance with a pH of 2 would be considered this</a:t>
            </a:r>
          </a:p>
          <a:p>
            <a:pPr marL="0" indent="0">
              <a:buNone/>
            </a:pPr>
            <a:r>
              <a:rPr lang="en-US" sz="4800" dirty="0"/>
              <a:t> </a:t>
            </a:r>
          </a:p>
          <a:p>
            <a:pPr marL="0" lvl="0" indent="0">
              <a:buNone/>
            </a:pPr>
            <a:r>
              <a:rPr lang="en-US" sz="4800" dirty="0"/>
              <a:t>______property of water that produces a positive force on one end and a negative force on the other end</a:t>
            </a:r>
          </a:p>
          <a:p>
            <a:pPr marL="0" lvl="0" indent="0">
              <a:buNone/>
            </a:pPr>
            <a:r>
              <a:rPr lang="en-US" sz="4800" dirty="0"/>
              <a:t>_____a substance with a higher concentration of H</a:t>
            </a:r>
            <a:r>
              <a:rPr lang="en-US" sz="4800" baseline="30000" dirty="0"/>
              <a:t>+</a:t>
            </a:r>
            <a:r>
              <a:rPr lang="en-US" sz="4800" dirty="0"/>
              <a:t> ions is said to be this</a:t>
            </a:r>
          </a:p>
          <a:p>
            <a:pPr marL="0" lvl="0" indent="0">
              <a:buNone/>
            </a:pPr>
            <a:r>
              <a:rPr lang="en-US" sz="4800" dirty="0"/>
              <a:t>_____a substance with a higher concentration of OH</a:t>
            </a:r>
            <a:r>
              <a:rPr lang="en-US" sz="4800" baseline="30000" dirty="0"/>
              <a:t>-</a:t>
            </a:r>
            <a:r>
              <a:rPr lang="en-US" sz="4800" dirty="0"/>
              <a:t> ions is said to be this</a:t>
            </a:r>
          </a:p>
          <a:p>
            <a:pPr marL="0" lvl="0" indent="0">
              <a:buNone/>
            </a:pPr>
            <a:r>
              <a:rPr lang="en-US" sz="4800" dirty="0"/>
              <a:t>_____this property of water allows a paperclip to float on it’s surface</a:t>
            </a:r>
          </a:p>
          <a:p>
            <a:pPr marL="0" lvl="0" indent="0">
              <a:buNone/>
            </a:pPr>
            <a:r>
              <a:rPr lang="en-US" sz="4800" dirty="0"/>
              <a:t>_____this describes water’s pH which has an equal amount of H</a:t>
            </a:r>
            <a:r>
              <a:rPr lang="en-US" sz="4800" baseline="30000" dirty="0"/>
              <a:t>+</a:t>
            </a:r>
            <a:r>
              <a:rPr lang="en-US" sz="4800" dirty="0"/>
              <a:t> and OH</a:t>
            </a:r>
            <a:r>
              <a:rPr lang="en-US" sz="4800" baseline="30000" dirty="0"/>
              <a:t>-</a:t>
            </a:r>
            <a:r>
              <a:rPr lang="en-US" sz="4800" dirty="0"/>
              <a:t> ions.</a:t>
            </a:r>
          </a:p>
          <a:p>
            <a:pPr marL="0" lvl="0" indent="0">
              <a:buNone/>
            </a:pPr>
            <a:r>
              <a:rPr lang="en-US" sz="4800" dirty="0"/>
              <a:t>_____is also described as water having “skin”</a:t>
            </a:r>
          </a:p>
          <a:p>
            <a:pPr marL="0" lvl="0" indent="0">
              <a:buNone/>
            </a:pPr>
            <a:r>
              <a:rPr lang="en-US" sz="4800" dirty="0"/>
              <a:t>_____property of water in which water molecules are attracted to molecules of other substances</a:t>
            </a:r>
          </a:p>
          <a:p>
            <a:pPr marL="0" lvl="0" indent="0">
              <a:buNone/>
            </a:pPr>
            <a:r>
              <a:rPr lang="en-US" sz="4800" dirty="0"/>
              <a:t>______all of water’s unique properties is because of this</a:t>
            </a:r>
          </a:p>
          <a:p>
            <a:pPr marL="0" lvl="0" indent="0">
              <a:buNone/>
            </a:pPr>
            <a:r>
              <a:rPr lang="en-US" sz="4800" dirty="0"/>
              <a:t>______breaks hydrogen bonds on water molecules and disrupts surface tension</a:t>
            </a:r>
          </a:p>
          <a:p>
            <a:pPr marL="0" lvl="0" indent="0">
              <a:buNone/>
            </a:pPr>
            <a:r>
              <a:rPr lang="en-US" sz="4800" dirty="0"/>
              <a:t>______this bond occurs between the hydrogen atom and the oxygen atom in a water molecule</a:t>
            </a:r>
          </a:p>
          <a:p>
            <a:pPr marL="0" lvl="0" indent="0">
              <a:buNone/>
            </a:pPr>
            <a:r>
              <a:rPr lang="en-US" sz="4800" dirty="0"/>
              <a:t>_____this property of water explains why there is a deeper meniscus in the water if the graduated cylinder made of glass rather than plastic</a:t>
            </a:r>
          </a:p>
          <a:p>
            <a:pPr marL="0" lvl="0" indent="0">
              <a:buNone/>
            </a:pPr>
            <a:r>
              <a:rPr lang="en-US" sz="4800" dirty="0"/>
              <a:t>_____water traveling upward in a small tube because </a:t>
            </a:r>
            <a:r>
              <a:rPr lang="en-US" dirty="0"/>
              <a:t>of adhesion and cohesion is called this</a:t>
            </a:r>
          </a:p>
          <a:p>
            <a:pPr marL="0" indent="0">
              <a:buNone/>
            </a:pPr>
            <a:endParaRPr lang="en-US" dirty="0"/>
          </a:p>
        </p:txBody>
      </p:sp>
    </p:spTree>
    <p:extLst>
      <p:ext uri="{BB962C8B-B14F-4D97-AF65-F5344CB8AC3E}">
        <p14:creationId xmlns:p14="http://schemas.microsoft.com/office/powerpoint/2010/main" val="388107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4. Explain </a:t>
            </a:r>
            <a:r>
              <a:rPr lang="en-US" dirty="0"/>
              <a:t>the role of energy in chemical reactions of living systems:</a:t>
            </a:r>
          </a:p>
          <a:p>
            <a:pPr lvl="0"/>
            <a:r>
              <a:rPr lang="en-US" i="1" dirty="0"/>
              <a:t>activation energy</a:t>
            </a:r>
            <a:endParaRPr lang="en-US" dirty="0"/>
          </a:p>
          <a:p>
            <a:pPr lvl="0"/>
            <a:r>
              <a:rPr lang="en-US" i="1" dirty="0"/>
              <a:t>exergonic reactions</a:t>
            </a:r>
            <a:endParaRPr lang="en-US" dirty="0"/>
          </a:p>
          <a:p>
            <a:pPr lvl="0"/>
            <a:r>
              <a:rPr lang="en-US" i="1" dirty="0"/>
              <a:t>endergonic reactions</a:t>
            </a:r>
            <a:endParaRPr lang="en-US" dirty="0"/>
          </a:p>
          <a:p>
            <a:endParaRPr lang="en-US" dirty="0"/>
          </a:p>
        </p:txBody>
      </p:sp>
    </p:spTree>
    <p:extLst>
      <p:ext uri="{BB962C8B-B14F-4D97-AF65-F5344CB8AC3E}">
        <p14:creationId xmlns:p14="http://schemas.microsoft.com/office/powerpoint/2010/main" val="1741202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Chemical reactions</a:t>
            </a:r>
          </a:p>
        </p:txBody>
      </p:sp>
      <p:sp>
        <p:nvSpPr>
          <p:cNvPr id="3075" name="Rectangle 3"/>
          <p:cNvSpPr>
            <a:spLocks noGrp="1" noChangeArrowheads="1"/>
          </p:cNvSpPr>
          <p:nvPr>
            <p:ph type="body" idx="1"/>
          </p:nvPr>
        </p:nvSpPr>
        <p:spPr/>
        <p:txBody>
          <a:bodyPr/>
          <a:lstStyle/>
          <a:p>
            <a:r>
              <a:rPr lang="en-US"/>
              <a:t>Changes one set of chemicals into another</a:t>
            </a:r>
          </a:p>
          <a:p>
            <a:pPr lvl="1"/>
            <a:r>
              <a:rPr lang="en-US"/>
              <a:t>Chemical bonds that join atoms change</a:t>
            </a:r>
          </a:p>
          <a:p>
            <a:pPr lvl="1">
              <a:buFontTx/>
              <a:buNone/>
            </a:pPr>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57600"/>
            <a:ext cx="6238875"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8" name="Line 6"/>
          <p:cNvSpPr>
            <a:spLocks noChangeShapeType="1"/>
          </p:cNvSpPr>
          <p:nvPr/>
        </p:nvSpPr>
        <p:spPr bwMode="auto">
          <a:xfrm flipV="1">
            <a:off x="1981200" y="54102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 name="Line 7"/>
          <p:cNvSpPr>
            <a:spLocks noChangeShapeType="1"/>
          </p:cNvSpPr>
          <p:nvPr/>
        </p:nvSpPr>
        <p:spPr bwMode="auto">
          <a:xfrm flipH="1" flipV="1">
            <a:off x="6934200" y="54864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 name="Text Box 8"/>
          <p:cNvSpPr txBox="1">
            <a:spLocks noChangeArrowheads="1"/>
          </p:cNvSpPr>
          <p:nvPr/>
        </p:nvSpPr>
        <p:spPr bwMode="auto">
          <a:xfrm>
            <a:off x="1143000" y="6019800"/>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REACTANTS</a:t>
            </a:r>
          </a:p>
        </p:txBody>
      </p:sp>
      <p:sp>
        <p:nvSpPr>
          <p:cNvPr id="3081" name="Text Box 9"/>
          <p:cNvSpPr txBox="1">
            <a:spLocks noChangeArrowheads="1"/>
          </p:cNvSpPr>
          <p:nvPr/>
        </p:nvSpPr>
        <p:spPr bwMode="auto">
          <a:xfrm>
            <a:off x="6172200" y="6096000"/>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PRODUCTS</a:t>
            </a:r>
          </a:p>
        </p:txBody>
      </p:sp>
    </p:spTree>
    <p:extLst>
      <p:ext uri="{BB962C8B-B14F-4D97-AF65-F5344CB8AC3E}">
        <p14:creationId xmlns:p14="http://schemas.microsoft.com/office/powerpoint/2010/main" val="1831793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r>
              <a:rPr lang="en-US" sz="4000"/>
              <a:t>Releasing energy-exergonic</a:t>
            </a:r>
            <a:br>
              <a:rPr lang="en-US" sz="4000"/>
            </a:br>
            <a:r>
              <a:rPr lang="en-US" sz="4000"/>
              <a:t> Consuming energy-endergonic</a:t>
            </a:r>
          </a:p>
        </p:txBody>
      </p:sp>
      <p:sp>
        <p:nvSpPr>
          <p:cNvPr id="18435" name="Rectangle 3"/>
          <p:cNvSpPr>
            <a:spLocks noGrp="1" noChangeArrowheads="1"/>
          </p:cNvSpPr>
          <p:nvPr>
            <p:ph type="body" idx="1"/>
          </p:nvPr>
        </p:nvSpPr>
        <p:spPr/>
        <p:txBody>
          <a:bodyPr/>
          <a:lstStyle/>
          <a:p>
            <a:endParaRPr lang="en-US"/>
          </a:p>
        </p:txBody>
      </p:sp>
      <p:pic>
        <p:nvPicPr>
          <p:cNvPr id="18437" name="Picture 5" descr="photosynthesis-respi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3900"/>
            <a:ext cx="8763000" cy="380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275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endParaRPr lang="en-US"/>
          </a:p>
        </p:txBody>
      </p:sp>
      <p:sp>
        <p:nvSpPr>
          <p:cNvPr id="15363" name="Rectangle 3"/>
          <p:cNvSpPr>
            <a:spLocks noGrp="1" noChangeArrowheads="1"/>
          </p:cNvSpPr>
          <p:nvPr>
            <p:ph type="body" idx="1"/>
          </p:nvPr>
        </p:nvSpPr>
        <p:spPr/>
        <p:txBody>
          <a:bodyPr/>
          <a:lstStyle/>
          <a:p>
            <a:endParaRPr lang="en-US"/>
          </a:p>
        </p:txBody>
      </p:sp>
      <p:pic>
        <p:nvPicPr>
          <p:cNvPr id="15365" name="Picture 5" descr="figure06-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0"/>
            <a:ext cx="7083425" cy="678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87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5" name="Picture 9" descr="3baseschempai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447800"/>
            <a:ext cx="4286250" cy="4648200"/>
          </a:xfrm>
          <a:prstGeom prst="rect">
            <a:avLst/>
          </a:prstGeom>
          <a:noFill/>
          <a:extLst>
            <a:ext uri="{909E8E84-426E-40DD-AFC4-6F175D3DCCD1}">
              <a14:hiddenFill xmlns:a14="http://schemas.microsoft.com/office/drawing/2010/main">
                <a:solidFill>
                  <a:srgbClr val="FFFFFF"/>
                </a:solidFill>
              </a14:hiddenFill>
            </a:ext>
          </a:extLst>
        </p:spPr>
      </p:pic>
      <p:sp>
        <p:nvSpPr>
          <p:cNvPr id="14338" name="Rectangle 2"/>
          <p:cNvSpPr>
            <a:spLocks noGrp="1" noChangeArrowheads="1"/>
          </p:cNvSpPr>
          <p:nvPr>
            <p:ph type="title"/>
          </p:nvPr>
        </p:nvSpPr>
        <p:spPr/>
        <p:txBody>
          <a:bodyPr/>
          <a:lstStyle/>
          <a:p>
            <a:r>
              <a:rPr lang="en-US"/>
              <a:t>Consuming energy-endergonic</a:t>
            </a:r>
          </a:p>
        </p:txBody>
      </p:sp>
      <p:sp>
        <p:nvSpPr>
          <p:cNvPr id="14339" name="Rectangle 3"/>
          <p:cNvSpPr>
            <a:spLocks noGrp="1" noChangeArrowheads="1"/>
          </p:cNvSpPr>
          <p:nvPr>
            <p:ph type="body" idx="1"/>
          </p:nvPr>
        </p:nvSpPr>
        <p:spPr/>
        <p:txBody>
          <a:bodyPr/>
          <a:lstStyle/>
          <a:p>
            <a:pPr>
              <a:lnSpc>
                <a:spcPct val="90000"/>
              </a:lnSpc>
            </a:pPr>
            <a:endParaRPr lang="en-US"/>
          </a:p>
          <a:p>
            <a:pPr>
              <a:lnSpc>
                <a:spcPct val="90000"/>
              </a:lnSpc>
            </a:pPr>
            <a:endParaRPr lang="en-US"/>
          </a:p>
          <a:p>
            <a:pPr>
              <a:lnSpc>
                <a:spcPct val="90000"/>
              </a:lnSpc>
            </a:pPr>
            <a:endParaRPr lang="en-US"/>
          </a:p>
          <a:p>
            <a:pPr>
              <a:lnSpc>
                <a:spcPct val="90000"/>
              </a:lnSpc>
            </a:pPr>
            <a:endParaRPr lang="en-US"/>
          </a:p>
          <a:p>
            <a:pPr>
              <a:lnSpc>
                <a:spcPct val="90000"/>
              </a:lnSpc>
            </a:pPr>
            <a:endParaRPr lang="en-US"/>
          </a:p>
          <a:p>
            <a:pPr>
              <a:lnSpc>
                <a:spcPct val="90000"/>
              </a:lnSpc>
            </a:pPr>
            <a:r>
              <a:rPr lang="en-US"/>
              <a:t>What are the </a:t>
            </a:r>
          </a:p>
          <a:p>
            <a:pPr>
              <a:lnSpc>
                <a:spcPct val="90000"/>
              </a:lnSpc>
              <a:buFontTx/>
              <a:buNone/>
            </a:pPr>
            <a:r>
              <a:rPr lang="en-US"/>
              <a:t>monomers and polymers</a:t>
            </a:r>
          </a:p>
          <a:p>
            <a:pPr>
              <a:lnSpc>
                <a:spcPct val="90000"/>
              </a:lnSpc>
              <a:buFontTx/>
              <a:buNone/>
            </a:pPr>
            <a:r>
              <a:rPr lang="en-US"/>
              <a:t>of the 4 organic compounds?</a:t>
            </a:r>
          </a:p>
        </p:txBody>
      </p:sp>
      <p:pic>
        <p:nvPicPr>
          <p:cNvPr id="14343" name="Picture 7" descr="ANd9GcR7AB8JIB0JgpIEYERpstDC4CXJsxVMQhVx6oomnWW3Q-V-3yo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76400"/>
            <a:ext cx="4038600" cy="230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354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r>
              <a:rPr lang="en-US" sz="4000"/>
              <a:t>Not </a:t>
            </a:r>
            <a:r>
              <a:rPr lang="en-US" sz="4000" i="1"/>
              <a:t>all </a:t>
            </a:r>
            <a:r>
              <a:rPr lang="en-US" sz="4000"/>
              <a:t>exergonic reactions are spontaneous</a:t>
            </a:r>
          </a:p>
        </p:txBody>
      </p:sp>
      <p:sp>
        <p:nvSpPr>
          <p:cNvPr id="19459" name="Rectangle 3"/>
          <p:cNvSpPr>
            <a:spLocks noGrp="1" noChangeArrowheads="1"/>
          </p:cNvSpPr>
          <p:nvPr>
            <p:ph type="body" idx="1"/>
          </p:nvPr>
        </p:nvSpPr>
        <p:spPr/>
        <p:txBody>
          <a:bodyPr/>
          <a:lstStyle/>
          <a:p>
            <a:r>
              <a:rPr lang="en-US"/>
              <a:t>Celluose in paper burns in the presence of oxygen and releases heat and light</a:t>
            </a:r>
          </a:p>
          <a:p>
            <a:pPr lvl="1"/>
            <a:r>
              <a:rPr lang="en-US"/>
              <a:t>Your book will not burst into flames</a:t>
            </a:r>
          </a:p>
          <a:p>
            <a:pPr lvl="1"/>
            <a:r>
              <a:rPr lang="en-US"/>
              <a:t>Needs a source of energy, such as a match, to get it started</a:t>
            </a:r>
          </a:p>
          <a:p>
            <a:r>
              <a:rPr lang="en-US" b="1"/>
              <a:t>The energy that is needed to get a reaction started is called the activation energy</a:t>
            </a:r>
          </a:p>
        </p:txBody>
      </p:sp>
    </p:spTree>
    <p:extLst>
      <p:ext uri="{BB962C8B-B14F-4D97-AF65-F5344CB8AC3E}">
        <p14:creationId xmlns:p14="http://schemas.microsoft.com/office/powerpoint/2010/main" val="3469339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z="4000"/>
              <a:t>Endergonic v Exergonic reactions</a:t>
            </a:r>
          </a:p>
        </p:txBody>
      </p:sp>
      <p:pic>
        <p:nvPicPr>
          <p:cNvPr id="5125" name="Picture 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474788"/>
            <a:ext cx="8458200" cy="4651375"/>
          </a:xfrm>
        </p:spPr>
      </p:pic>
      <p:sp>
        <p:nvSpPr>
          <p:cNvPr id="5126" name="Text Box 6"/>
          <p:cNvSpPr txBox="1">
            <a:spLocks noChangeArrowheads="1"/>
          </p:cNvSpPr>
          <p:nvPr/>
        </p:nvSpPr>
        <p:spPr bwMode="auto">
          <a:xfrm>
            <a:off x="1981200" y="6248400"/>
            <a:ext cx="5638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What is the activation energy in these reactions?</a:t>
            </a:r>
          </a:p>
        </p:txBody>
      </p:sp>
      <p:sp>
        <p:nvSpPr>
          <p:cNvPr id="5128" name="AutoShape 8"/>
          <p:cNvSpPr>
            <a:spLocks/>
          </p:cNvSpPr>
          <p:nvPr/>
        </p:nvSpPr>
        <p:spPr bwMode="auto">
          <a:xfrm>
            <a:off x="1371600" y="1752600"/>
            <a:ext cx="76200" cy="1447800"/>
          </a:xfrm>
          <a:prstGeom prst="leftBrace">
            <a:avLst>
              <a:gd name="adj1" fmla="val 15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9" name="AutoShape 9"/>
          <p:cNvSpPr>
            <a:spLocks/>
          </p:cNvSpPr>
          <p:nvPr/>
        </p:nvSpPr>
        <p:spPr bwMode="auto">
          <a:xfrm>
            <a:off x="5257800" y="1676400"/>
            <a:ext cx="152400" cy="1600200"/>
          </a:xfrm>
          <a:prstGeom prst="leftBrace">
            <a:avLst>
              <a:gd name="adj1" fmla="val 8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455553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QUIZ-ENDERGONIC/EXERGONIC?</a:t>
            </a:r>
            <a:endParaRPr lang="en-US" dirty="0"/>
          </a:p>
        </p:txBody>
      </p:sp>
      <p:sp>
        <p:nvSpPr>
          <p:cNvPr id="3" name="Content Placeholder 2"/>
          <p:cNvSpPr>
            <a:spLocks noGrp="1"/>
          </p:cNvSpPr>
          <p:nvPr>
            <p:ph idx="1"/>
          </p:nvPr>
        </p:nvSpPr>
        <p:spPr/>
        <p:txBody>
          <a:bodyPr/>
          <a:lstStyle/>
          <a:p>
            <a:pPr marL="0" lvl="0" indent="0">
              <a:buNone/>
            </a:pPr>
            <a:r>
              <a:rPr lang="en-US" dirty="0"/>
              <a:t>____energy releasing reaction</a:t>
            </a:r>
          </a:p>
          <a:p>
            <a:pPr marL="0" lvl="0" indent="0">
              <a:buNone/>
            </a:pPr>
            <a:r>
              <a:rPr lang="en-US" dirty="0"/>
              <a:t>____photosynthesis is an example of this</a:t>
            </a:r>
          </a:p>
          <a:p>
            <a:pPr marL="0" lvl="0" indent="0">
              <a:buNone/>
            </a:pPr>
            <a:r>
              <a:rPr lang="en-US" dirty="0"/>
              <a:t>____respiration is an example of this</a:t>
            </a:r>
          </a:p>
          <a:p>
            <a:pPr marL="0" lvl="0" indent="0">
              <a:buNone/>
            </a:pPr>
            <a:r>
              <a:rPr lang="en-US" dirty="0"/>
              <a:t>____energy required in this reaction</a:t>
            </a:r>
          </a:p>
          <a:p>
            <a:pPr marL="0" lvl="0" indent="0">
              <a:buNone/>
            </a:pPr>
            <a:r>
              <a:rPr lang="en-US" dirty="0"/>
              <a:t>____usually spontaneous</a:t>
            </a:r>
          </a:p>
          <a:p>
            <a:pPr marL="0" lvl="0" indent="0">
              <a:buNone/>
            </a:pPr>
            <a:r>
              <a:rPr lang="en-US" dirty="0"/>
              <a:t>____not spontaneous</a:t>
            </a:r>
          </a:p>
          <a:p>
            <a:pPr marL="0" indent="0">
              <a:buNone/>
            </a:pPr>
            <a:endParaRPr lang="en-US" dirty="0"/>
          </a:p>
        </p:txBody>
      </p:sp>
    </p:spTree>
    <p:extLst>
      <p:ext uri="{BB962C8B-B14F-4D97-AF65-F5344CB8AC3E}">
        <p14:creationId xmlns:p14="http://schemas.microsoft.com/office/powerpoint/2010/main" val="788013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endParaRPr lang="en-US"/>
          </a:p>
        </p:txBody>
      </p:sp>
      <p:sp>
        <p:nvSpPr>
          <p:cNvPr id="15364" name="Rectangle 4"/>
          <p:cNvSpPr>
            <a:spLocks noGrp="1" noChangeArrowheads="1"/>
          </p:cNvSpPr>
          <p:nvPr>
            <p:ph type="body" idx="1"/>
          </p:nvPr>
        </p:nvSpPr>
        <p:spPr/>
        <p:txBody>
          <a:bodyPr/>
          <a:lstStyle/>
          <a:p>
            <a:endParaRPr lang="en-US"/>
          </a:p>
        </p:txBody>
      </p:sp>
      <p:pic>
        <p:nvPicPr>
          <p:cNvPr id="15366" name="Picture 6" descr="ANd9GcRsw_vxa6bNTbh5X8gxYB0P3y9jpybu0CHiXmTygom7ZxK5Ajbsr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4800600" cy="391477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carbon_comp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1066800"/>
            <a:ext cx="4162425"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6342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5. Construct </a:t>
            </a:r>
            <a:r>
              <a:rPr lang="en-US" dirty="0"/>
              <a:t>a hierarchy of life from cells to </a:t>
            </a:r>
            <a:r>
              <a:rPr lang="en-US" i="1" dirty="0"/>
              <a:t>ecosystems</a:t>
            </a:r>
            <a:endParaRPr lang="en-US" dirty="0"/>
          </a:p>
        </p:txBody>
      </p:sp>
    </p:spTree>
    <p:extLst>
      <p:ext uri="{BB962C8B-B14F-4D97-AF65-F5344CB8AC3E}">
        <p14:creationId xmlns:p14="http://schemas.microsoft.com/office/powerpoint/2010/main" val="76559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endParaRPr lang="en-US"/>
          </a:p>
        </p:txBody>
      </p:sp>
      <p:pic>
        <p:nvPicPr>
          <p:cNvPr id="512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895600" y="0"/>
            <a:ext cx="5715000" cy="6858000"/>
          </a:xfrm>
        </p:spPr>
      </p:pic>
      <p:sp>
        <p:nvSpPr>
          <p:cNvPr id="5124" name="AutoShape 4"/>
          <p:cNvSpPr>
            <a:spLocks/>
          </p:cNvSpPr>
          <p:nvPr/>
        </p:nvSpPr>
        <p:spPr bwMode="auto">
          <a:xfrm>
            <a:off x="2590800" y="1066800"/>
            <a:ext cx="228600" cy="2971800"/>
          </a:xfrm>
          <a:prstGeom prst="leftBrace">
            <a:avLst>
              <a:gd name="adj1" fmla="val 10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5" name="AutoShape 5"/>
          <p:cNvSpPr>
            <a:spLocks/>
          </p:cNvSpPr>
          <p:nvPr/>
        </p:nvSpPr>
        <p:spPr bwMode="auto">
          <a:xfrm>
            <a:off x="8763000" y="762000"/>
            <a:ext cx="228600" cy="2971800"/>
          </a:xfrm>
          <a:prstGeom prst="rightBrace">
            <a:avLst>
              <a:gd name="adj1" fmla="val 10833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 name="Text Box 6"/>
          <p:cNvSpPr txBox="1">
            <a:spLocks noChangeArrowheads="1"/>
          </p:cNvSpPr>
          <p:nvPr/>
        </p:nvSpPr>
        <p:spPr bwMode="auto">
          <a:xfrm>
            <a:off x="304800" y="1219200"/>
            <a:ext cx="22098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5 levels of ecology: The study of the relationship of organisms with one another and their environment</a:t>
            </a:r>
          </a:p>
          <a:p>
            <a:pPr>
              <a:spcBef>
                <a:spcPct val="50000"/>
              </a:spcBef>
            </a:pPr>
            <a:endParaRPr lang="en-US"/>
          </a:p>
        </p:txBody>
      </p:sp>
      <p:sp>
        <p:nvSpPr>
          <p:cNvPr id="5127" name="Text Box 7"/>
          <p:cNvSpPr txBox="1">
            <a:spLocks noChangeArrowheads="1"/>
          </p:cNvSpPr>
          <p:nvPr/>
        </p:nvSpPr>
        <p:spPr bwMode="auto">
          <a:xfrm>
            <a:off x="457200" y="3581400"/>
            <a:ext cx="22098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The </a:t>
            </a:r>
            <a:r>
              <a:rPr lang="en-US" b="1"/>
              <a:t>biosphere</a:t>
            </a:r>
            <a:r>
              <a:rPr lang="en-US"/>
              <a:t> is the part of the earth in which all life exists.  Extends from 8 km above Earth to 11 km below Earth</a:t>
            </a:r>
          </a:p>
        </p:txBody>
      </p:sp>
      <p:sp>
        <p:nvSpPr>
          <p:cNvPr id="5128" name="Line 8"/>
          <p:cNvSpPr>
            <a:spLocks noChangeShapeType="1"/>
          </p:cNvSpPr>
          <p:nvPr/>
        </p:nvSpPr>
        <p:spPr bwMode="auto">
          <a:xfrm>
            <a:off x="2286000" y="685800"/>
            <a:ext cx="9144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9" name="Text Box 9"/>
          <p:cNvSpPr txBox="1">
            <a:spLocks noChangeArrowheads="1"/>
          </p:cNvSpPr>
          <p:nvPr/>
        </p:nvSpPr>
        <p:spPr bwMode="auto">
          <a:xfrm>
            <a:off x="990600" y="3810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biome</a:t>
            </a:r>
          </a:p>
        </p:txBody>
      </p:sp>
    </p:spTree>
    <p:extLst>
      <p:ext uri="{BB962C8B-B14F-4D97-AF65-F5344CB8AC3E}">
        <p14:creationId xmlns:p14="http://schemas.microsoft.com/office/powerpoint/2010/main" val="319648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6. Compare </a:t>
            </a:r>
            <a:r>
              <a:rPr lang="en-US" dirty="0"/>
              <a:t>and contrast </a:t>
            </a:r>
            <a:r>
              <a:rPr lang="en-US" i="1" dirty="0"/>
              <a:t>prokaryotes </a:t>
            </a:r>
            <a:r>
              <a:rPr lang="en-US" dirty="0"/>
              <a:t>and </a:t>
            </a:r>
            <a:r>
              <a:rPr lang="en-US" i="1" dirty="0"/>
              <a:t>eukaryotes</a:t>
            </a:r>
            <a:endParaRPr lang="en-US" dirty="0"/>
          </a:p>
        </p:txBody>
      </p:sp>
    </p:spTree>
    <p:extLst>
      <p:ext uri="{BB962C8B-B14F-4D97-AF65-F5344CB8AC3E}">
        <p14:creationId xmlns:p14="http://schemas.microsoft.com/office/powerpoint/2010/main" val="1225624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endParaRPr lang="en-US" smtClean="0"/>
          </a:p>
        </p:txBody>
      </p:sp>
      <p:pic>
        <p:nvPicPr>
          <p:cNvPr id="409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533400"/>
            <a:ext cx="8229600" cy="5592763"/>
          </a:xfrm>
        </p:spPr>
      </p:pic>
      <p:sp>
        <p:nvSpPr>
          <p:cNvPr id="4100" name="Text Box 4"/>
          <p:cNvSpPr txBox="1">
            <a:spLocks noChangeArrowheads="1"/>
          </p:cNvSpPr>
          <p:nvPr/>
        </p:nvSpPr>
        <p:spPr bwMode="auto">
          <a:xfrm>
            <a:off x="304800" y="6248400"/>
            <a:ext cx="41148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a:t>BACTERIA- ARCHAEBACTERIA,  AND CYANOBACTERIA</a:t>
            </a:r>
          </a:p>
        </p:txBody>
      </p:sp>
      <p:sp>
        <p:nvSpPr>
          <p:cNvPr id="4101" name="Text Box 5"/>
          <p:cNvSpPr txBox="1">
            <a:spLocks noChangeArrowheads="1"/>
          </p:cNvSpPr>
          <p:nvPr/>
        </p:nvSpPr>
        <p:spPr bwMode="auto">
          <a:xfrm>
            <a:off x="4572000" y="5943600"/>
            <a:ext cx="4572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a:t>ANIMALS, PLANTS, PROTISTS, FUNGI</a:t>
            </a:r>
          </a:p>
        </p:txBody>
      </p:sp>
    </p:spTree>
    <p:extLst>
      <p:ext uri="{BB962C8B-B14F-4D97-AF65-F5344CB8AC3E}">
        <p14:creationId xmlns:p14="http://schemas.microsoft.com/office/powerpoint/2010/main" val="28219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endParaRPr lang="en-US" smtClean="0"/>
          </a:p>
        </p:txBody>
      </p:sp>
      <p:sp>
        <p:nvSpPr>
          <p:cNvPr id="5123" name="Content Placeholder 2"/>
          <p:cNvSpPr>
            <a:spLocks noGrp="1"/>
          </p:cNvSpPr>
          <p:nvPr>
            <p:ph idx="1"/>
          </p:nvPr>
        </p:nvSpPr>
        <p:spPr/>
        <p:txBody>
          <a:bodyPr/>
          <a:lstStyle/>
          <a:p>
            <a:pPr eaLnBrk="1" hangingPunct="1"/>
            <a:endParaRPr lang="en-US" smtClean="0"/>
          </a:p>
        </p:txBody>
      </p:sp>
      <p:pic>
        <p:nvPicPr>
          <p:cNvPr id="5124" name="Picture 2" descr="http://images.tutorvista.com/content/cell-structure/prokaryote-and-eukaryote-cell.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8686800"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963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p:cNvSpPr>
            <a:spLocks noGrp="1"/>
          </p:cNvSpPr>
          <p:nvPr>
            <p:ph idx="1"/>
          </p:nvPr>
        </p:nvSpPr>
        <p:spPr>
          <a:xfrm>
            <a:off x="457200" y="228600"/>
            <a:ext cx="2438400" cy="5897563"/>
          </a:xfrm>
        </p:spPr>
        <p:txBody>
          <a:bodyPr>
            <a:normAutofit fontScale="92500" lnSpcReduction="20000"/>
          </a:bodyPr>
          <a:lstStyle/>
          <a:p>
            <a:pPr marL="0" indent="0" eaLnBrk="1" hangingPunct="1">
              <a:buFontTx/>
              <a:buNone/>
            </a:pPr>
            <a:r>
              <a:rPr lang="en-US" smtClean="0"/>
              <a:t>Prokaryotes</a:t>
            </a:r>
          </a:p>
          <a:p>
            <a:pPr marL="0" indent="0" eaLnBrk="1" hangingPunct="1">
              <a:buFontTx/>
              <a:buAutoNum type="arabicPeriod"/>
            </a:pPr>
            <a:r>
              <a:rPr lang="en-US" sz="1800" smtClean="0"/>
              <a:t>Smaller in size	</a:t>
            </a:r>
          </a:p>
          <a:p>
            <a:pPr marL="0" indent="0" eaLnBrk="1" hangingPunct="1">
              <a:buFontTx/>
              <a:buAutoNum type="arabicPeriod"/>
            </a:pPr>
            <a:r>
              <a:rPr lang="en-US" sz="1800" smtClean="0"/>
              <a:t>No nucleus</a:t>
            </a:r>
          </a:p>
          <a:p>
            <a:pPr marL="0" indent="0" eaLnBrk="1" hangingPunct="1">
              <a:buFontTx/>
              <a:buAutoNum type="arabicPeriod"/>
            </a:pPr>
            <a:r>
              <a:rPr lang="en-US" sz="1800" smtClean="0"/>
              <a:t>No membrane-bound organelles</a:t>
            </a:r>
          </a:p>
          <a:p>
            <a:pPr marL="0" indent="0" eaLnBrk="1" hangingPunct="1">
              <a:buFontTx/>
              <a:buAutoNum type="arabicPeriod"/>
            </a:pPr>
            <a:r>
              <a:rPr lang="en-US" sz="1800" smtClean="0"/>
              <a:t>Smaller ribosomes</a:t>
            </a:r>
          </a:p>
          <a:p>
            <a:pPr marL="0" indent="0" eaLnBrk="1" hangingPunct="1">
              <a:buFontTx/>
              <a:buAutoNum type="arabicPeriod"/>
            </a:pPr>
            <a:r>
              <a:rPr lang="en-US" sz="1800" smtClean="0"/>
              <a:t>Circular DNA	 (chromosomes) without histones</a:t>
            </a:r>
          </a:p>
          <a:p>
            <a:pPr marL="0" indent="0" eaLnBrk="1" hangingPunct="1">
              <a:buFontTx/>
              <a:buAutoNum type="arabicPeriod"/>
            </a:pPr>
            <a:r>
              <a:rPr lang="en-US" sz="1800" smtClean="0"/>
              <a:t>Always unicellular</a:t>
            </a:r>
          </a:p>
          <a:p>
            <a:pPr marL="0" indent="0" eaLnBrk="1" hangingPunct="1">
              <a:buFontTx/>
              <a:buAutoNum type="arabicPeriod"/>
            </a:pPr>
            <a:r>
              <a:rPr lang="en-US" sz="1800" smtClean="0"/>
              <a:t>No cytoskeleton</a:t>
            </a:r>
          </a:p>
          <a:p>
            <a:pPr marL="0" indent="0" eaLnBrk="1" hangingPunct="1">
              <a:buFontTx/>
              <a:buAutoNum type="arabicPeriod"/>
            </a:pPr>
            <a:r>
              <a:rPr lang="en-US" sz="1800" smtClean="0"/>
              <a:t>Cell wall is usually present-but complex</a:t>
            </a:r>
          </a:p>
          <a:p>
            <a:pPr marL="0" indent="0" eaLnBrk="1" hangingPunct="1">
              <a:buFontTx/>
              <a:buAutoNum type="arabicPeriod"/>
            </a:pPr>
            <a:r>
              <a:rPr lang="en-US" sz="1800" smtClean="0"/>
              <a:t>Divides through binary fission</a:t>
            </a:r>
          </a:p>
          <a:p>
            <a:pPr marL="0" indent="0" eaLnBrk="1" hangingPunct="1">
              <a:buFontTx/>
              <a:buAutoNum type="arabicPeriod"/>
            </a:pPr>
            <a:r>
              <a:rPr lang="en-US" sz="1800" smtClean="0"/>
              <a:t>All are bacteria, cyanobacteria, and archaebacteria</a:t>
            </a:r>
          </a:p>
          <a:p>
            <a:pPr marL="0" indent="0" eaLnBrk="1" hangingPunct="1">
              <a:buFontTx/>
              <a:buAutoNum type="arabicPeriod"/>
            </a:pPr>
            <a:r>
              <a:rPr lang="en-US" sz="1800" smtClean="0"/>
              <a:t>Asexual		</a:t>
            </a:r>
          </a:p>
          <a:p>
            <a:pPr marL="0" indent="0" eaLnBrk="1" hangingPunct="1">
              <a:buFontTx/>
              <a:buNone/>
            </a:pPr>
            <a:endParaRPr lang="en-US" sz="1800" smtClean="0"/>
          </a:p>
          <a:p>
            <a:pPr marL="0" indent="0" eaLnBrk="1" hangingPunct="1">
              <a:buFontTx/>
              <a:buNone/>
            </a:pPr>
            <a:r>
              <a:rPr lang="en-US" sz="1200" smtClean="0"/>
              <a:t>	</a:t>
            </a:r>
            <a:r>
              <a:rPr lang="en-US" smtClean="0"/>
              <a:t>	</a:t>
            </a:r>
          </a:p>
        </p:txBody>
      </p:sp>
      <p:sp>
        <p:nvSpPr>
          <p:cNvPr id="4" name="Content Placeholder 2"/>
          <p:cNvSpPr txBox="1">
            <a:spLocks/>
          </p:cNvSpPr>
          <p:nvPr/>
        </p:nvSpPr>
        <p:spPr bwMode="auto">
          <a:xfrm>
            <a:off x="3200400" y="228600"/>
            <a:ext cx="2438400" cy="604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en-US" dirty="0" smtClean="0"/>
              <a:t>Both</a:t>
            </a:r>
          </a:p>
          <a:p>
            <a:pPr marL="457200" indent="-457200">
              <a:buFont typeface="+mj-lt"/>
              <a:buAutoNum type="arabicPeriod"/>
              <a:defRPr/>
            </a:pPr>
            <a:r>
              <a:rPr lang="en-US" sz="2000" dirty="0" smtClean="0"/>
              <a:t>Reproduce</a:t>
            </a:r>
          </a:p>
          <a:p>
            <a:pPr marL="457200" indent="-457200">
              <a:buFont typeface="+mj-lt"/>
              <a:buAutoNum type="arabicPeriod"/>
              <a:defRPr/>
            </a:pPr>
            <a:r>
              <a:rPr lang="en-US" sz="2000" dirty="0" smtClean="0"/>
              <a:t>Grow</a:t>
            </a:r>
          </a:p>
          <a:p>
            <a:pPr marL="457200" indent="-457200">
              <a:buFont typeface="+mj-lt"/>
              <a:buAutoNum type="arabicPeriod"/>
              <a:defRPr/>
            </a:pPr>
            <a:r>
              <a:rPr lang="en-US" sz="2000" dirty="0" smtClean="0"/>
              <a:t>Maintain homeostasis</a:t>
            </a:r>
          </a:p>
          <a:p>
            <a:pPr marL="457200" indent="-457200">
              <a:buFont typeface="+mj-lt"/>
              <a:buAutoNum type="arabicPeriod"/>
              <a:defRPr/>
            </a:pPr>
            <a:r>
              <a:rPr lang="en-US" sz="2000" dirty="0" smtClean="0"/>
              <a:t>Cytoplasm</a:t>
            </a:r>
          </a:p>
          <a:p>
            <a:pPr marL="457200" indent="-457200">
              <a:buFont typeface="+mj-lt"/>
              <a:buAutoNum type="arabicPeriod"/>
              <a:defRPr/>
            </a:pPr>
            <a:r>
              <a:rPr lang="en-US" sz="2000" dirty="0" smtClean="0"/>
              <a:t>Cell membrane</a:t>
            </a:r>
          </a:p>
          <a:p>
            <a:pPr marL="457200" indent="-457200">
              <a:buFont typeface="+mj-lt"/>
              <a:buAutoNum type="arabicPeriod"/>
              <a:defRPr/>
            </a:pPr>
            <a:r>
              <a:rPr lang="en-US" sz="2000" dirty="0" smtClean="0"/>
              <a:t>Microscopic</a:t>
            </a:r>
          </a:p>
          <a:p>
            <a:pPr marL="457200" indent="-457200">
              <a:buFont typeface="+mj-lt"/>
              <a:buAutoNum type="arabicPeriod"/>
              <a:defRPr/>
            </a:pPr>
            <a:r>
              <a:rPr lang="en-US" sz="2000" dirty="0" smtClean="0"/>
              <a:t>Have DNA for genetic material</a:t>
            </a:r>
          </a:p>
          <a:p>
            <a:pPr marL="457200" indent="-457200">
              <a:buFont typeface="+mj-lt"/>
              <a:buAutoNum type="arabicPeriod"/>
              <a:defRPr/>
            </a:pPr>
            <a:r>
              <a:rPr lang="en-US" sz="2000" dirty="0" smtClean="0"/>
              <a:t>Contain ribosomes</a:t>
            </a:r>
          </a:p>
          <a:p>
            <a:pPr marL="0" indent="0">
              <a:buFontTx/>
              <a:buNone/>
              <a:defRPr/>
            </a:pPr>
            <a:endParaRPr lang="en-US" dirty="0" smtClean="0"/>
          </a:p>
          <a:p>
            <a:pPr marL="0" indent="0">
              <a:buFontTx/>
              <a:buNone/>
              <a:defRPr/>
            </a:pPr>
            <a:endParaRPr lang="en-US" dirty="0" smtClean="0"/>
          </a:p>
        </p:txBody>
      </p:sp>
      <p:sp>
        <p:nvSpPr>
          <p:cNvPr id="5" name="Content Placeholder 2"/>
          <p:cNvSpPr txBox="1">
            <a:spLocks/>
          </p:cNvSpPr>
          <p:nvPr/>
        </p:nvSpPr>
        <p:spPr bwMode="auto">
          <a:xfrm>
            <a:off x="6019800" y="228600"/>
            <a:ext cx="2438400" cy="620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en-US" dirty="0" smtClean="0"/>
              <a:t>Eukaryotes</a:t>
            </a:r>
          </a:p>
          <a:p>
            <a:pPr marL="228600" indent="-228600">
              <a:buFont typeface="+mj-lt"/>
              <a:buAutoNum type="arabicPeriod"/>
              <a:defRPr/>
            </a:pPr>
            <a:r>
              <a:rPr lang="en-US" sz="1600" dirty="0" smtClean="0"/>
              <a:t>Larger in size</a:t>
            </a:r>
          </a:p>
          <a:p>
            <a:pPr marL="228600" indent="-228600">
              <a:buFont typeface="+mj-lt"/>
              <a:buAutoNum type="arabicPeriod"/>
              <a:defRPr/>
            </a:pPr>
            <a:r>
              <a:rPr lang="en-US" sz="1600" dirty="0" smtClean="0"/>
              <a:t>Nucleus present</a:t>
            </a:r>
          </a:p>
          <a:p>
            <a:pPr marL="228600" indent="-228600">
              <a:buFont typeface="+mj-lt"/>
              <a:buAutoNum type="arabicPeriod"/>
              <a:defRPr/>
            </a:pPr>
            <a:r>
              <a:rPr lang="en-US" sz="1600" dirty="0" smtClean="0"/>
              <a:t>Contain membrane bound organelles (ER, Golgi bodies, lysosomes, mitochondria, chloroplasts</a:t>
            </a:r>
          </a:p>
          <a:p>
            <a:pPr marL="228600" indent="-228600">
              <a:buFont typeface="+mj-lt"/>
              <a:buAutoNum type="arabicPeriod"/>
              <a:defRPr/>
            </a:pPr>
            <a:r>
              <a:rPr lang="en-US" sz="1600" dirty="0" smtClean="0"/>
              <a:t>Larger ribosomes</a:t>
            </a:r>
          </a:p>
          <a:p>
            <a:pPr marL="228600" indent="-228600">
              <a:buFont typeface="+mj-lt"/>
              <a:buAutoNum type="arabicPeriod"/>
              <a:defRPr/>
            </a:pPr>
            <a:r>
              <a:rPr lang="en-US" sz="1600" dirty="0" smtClean="0"/>
              <a:t>Linear DNA  (chromosomes) with histones</a:t>
            </a:r>
          </a:p>
          <a:p>
            <a:pPr marL="228600" indent="-228600">
              <a:buFont typeface="+mj-lt"/>
              <a:buAutoNum type="arabicPeriod"/>
              <a:defRPr/>
            </a:pPr>
            <a:r>
              <a:rPr lang="en-US" sz="1600" dirty="0" smtClean="0"/>
              <a:t>Often multi-cellular</a:t>
            </a:r>
          </a:p>
          <a:p>
            <a:pPr marL="228600" indent="-228600">
              <a:buFont typeface="+mj-lt"/>
              <a:buAutoNum type="arabicPeriod"/>
              <a:defRPr/>
            </a:pPr>
            <a:r>
              <a:rPr lang="en-US" sz="1600" dirty="0" smtClean="0"/>
              <a:t>Always has a cytoskeleton</a:t>
            </a:r>
          </a:p>
          <a:p>
            <a:pPr marL="228600" indent="-228600">
              <a:buFont typeface="+mj-lt"/>
              <a:buAutoNum type="arabicPeriod"/>
              <a:defRPr/>
            </a:pPr>
            <a:r>
              <a:rPr lang="en-US" sz="1600" dirty="0" smtClean="0"/>
              <a:t>When cell wall is present it is simple</a:t>
            </a:r>
          </a:p>
          <a:p>
            <a:pPr marL="228600" indent="-228600">
              <a:buFont typeface="+mj-lt"/>
              <a:buAutoNum type="arabicPeriod"/>
              <a:defRPr/>
            </a:pPr>
            <a:r>
              <a:rPr lang="en-US" sz="1600" dirty="0" smtClean="0"/>
              <a:t>Divides through mitosis</a:t>
            </a:r>
          </a:p>
          <a:p>
            <a:pPr marL="228600" indent="-228600">
              <a:buFont typeface="+mj-lt"/>
              <a:buAutoNum type="arabicPeriod"/>
              <a:defRPr/>
            </a:pPr>
            <a:r>
              <a:rPr lang="en-US" sz="1600" dirty="0" smtClean="0"/>
              <a:t>All are animals and plants</a:t>
            </a:r>
          </a:p>
          <a:p>
            <a:pPr marL="228600" indent="-228600">
              <a:buFont typeface="+mj-lt"/>
              <a:buAutoNum type="arabicPeriod"/>
              <a:defRPr/>
            </a:pPr>
            <a:r>
              <a:rPr lang="en-US" sz="1600" dirty="0" smtClean="0"/>
              <a:t>Sexual/asexual </a:t>
            </a:r>
          </a:p>
        </p:txBody>
      </p:sp>
    </p:spTree>
    <p:extLst>
      <p:ext uri="{BB962C8B-B14F-4D97-AF65-F5344CB8AC3E}">
        <p14:creationId xmlns:p14="http://schemas.microsoft.com/office/powerpoint/2010/main" val="411877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Prokaryotes</a:t>
            </a:r>
          </a:p>
        </p:txBody>
      </p:sp>
      <p:sp>
        <p:nvSpPr>
          <p:cNvPr id="8195" name="Rectangle 3"/>
          <p:cNvSpPr>
            <a:spLocks noGrp="1" noChangeArrowheads="1"/>
          </p:cNvSpPr>
          <p:nvPr>
            <p:ph type="body" idx="1"/>
          </p:nvPr>
        </p:nvSpPr>
        <p:spPr/>
        <p:txBody>
          <a:bodyPr/>
          <a:lstStyle/>
          <a:p>
            <a:pPr marL="609600" indent="-609600" eaLnBrk="1" hangingPunct="1">
              <a:lnSpc>
                <a:spcPct val="90000"/>
              </a:lnSpc>
              <a:buFontTx/>
              <a:buAutoNum type="arabicPeriod"/>
              <a:defRPr/>
            </a:pPr>
            <a:r>
              <a:rPr lang="en-US" dirty="0" smtClean="0"/>
              <a:t>Simplest type of cell</a:t>
            </a:r>
          </a:p>
          <a:p>
            <a:pPr marL="609600" indent="-609600" eaLnBrk="1" hangingPunct="1">
              <a:lnSpc>
                <a:spcPct val="90000"/>
              </a:lnSpc>
              <a:buFontTx/>
              <a:buAutoNum type="arabicPeriod"/>
              <a:defRPr/>
            </a:pPr>
            <a:r>
              <a:rPr lang="en-US" dirty="0" smtClean="0"/>
              <a:t>Oldest type of cell- appeared about 4 billion years ago</a:t>
            </a:r>
          </a:p>
          <a:p>
            <a:pPr marL="609600" indent="-609600" eaLnBrk="1" hangingPunct="1">
              <a:lnSpc>
                <a:spcPct val="90000"/>
              </a:lnSpc>
              <a:buFontTx/>
              <a:buAutoNum type="arabicPeriod"/>
              <a:defRPr/>
            </a:pPr>
            <a:r>
              <a:rPr lang="en-US" dirty="0" smtClean="0"/>
              <a:t>Largest group of organisms</a:t>
            </a:r>
          </a:p>
          <a:p>
            <a:pPr marL="609600" indent="-609600" eaLnBrk="1" hangingPunct="1">
              <a:lnSpc>
                <a:spcPct val="90000"/>
              </a:lnSpc>
              <a:buFontTx/>
              <a:buAutoNum type="arabicPeriod"/>
              <a:defRPr/>
            </a:pPr>
            <a:r>
              <a:rPr lang="en-US" dirty="0" smtClean="0"/>
              <a:t>Unicellular organisms found in all environments</a:t>
            </a:r>
          </a:p>
          <a:p>
            <a:pPr marL="0" indent="0" eaLnBrk="1" hangingPunct="1">
              <a:lnSpc>
                <a:spcPct val="90000"/>
              </a:lnSpc>
              <a:buFontTx/>
              <a:buNone/>
              <a:defRPr/>
            </a:pPr>
            <a:endParaRPr lang="en-US" dirty="0" smtClean="0"/>
          </a:p>
        </p:txBody>
      </p:sp>
    </p:spTree>
    <p:extLst>
      <p:ext uri="{BB962C8B-B14F-4D97-AF65-F5344CB8AC3E}">
        <p14:creationId xmlns:p14="http://schemas.microsoft.com/office/powerpoint/2010/main" val="1501246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Eukaryotes</a:t>
            </a:r>
          </a:p>
        </p:txBody>
      </p:sp>
      <p:sp>
        <p:nvSpPr>
          <p:cNvPr id="8195" name="Content Placeholder 2"/>
          <p:cNvSpPr>
            <a:spLocks noGrp="1"/>
          </p:cNvSpPr>
          <p:nvPr>
            <p:ph idx="1"/>
          </p:nvPr>
        </p:nvSpPr>
        <p:spPr/>
        <p:txBody>
          <a:bodyPr/>
          <a:lstStyle/>
          <a:p>
            <a:pPr eaLnBrk="1" hangingPunct="1"/>
            <a:r>
              <a:rPr lang="en-US" smtClean="0"/>
              <a:t>Appeared approximately 1 billion years ago</a:t>
            </a:r>
          </a:p>
          <a:p>
            <a:pPr eaLnBrk="1" hangingPunct="1"/>
            <a:r>
              <a:rPr lang="en-US" smtClean="0"/>
              <a:t>More advanced than prokaryotes</a:t>
            </a:r>
          </a:p>
          <a:p>
            <a:pPr eaLnBrk="1" hangingPunct="1"/>
            <a:endParaRPr lang="en-US" smtClean="0"/>
          </a:p>
        </p:txBody>
      </p:sp>
    </p:spTree>
    <p:extLst>
      <p:ext uri="{BB962C8B-B14F-4D97-AF65-F5344CB8AC3E}">
        <p14:creationId xmlns:p14="http://schemas.microsoft.com/office/powerpoint/2010/main" val="27845189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endParaRPr lang="en-US" smtClean="0"/>
          </a:p>
        </p:txBody>
      </p:sp>
      <p:sp>
        <p:nvSpPr>
          <p:cNvPr id="9219" name="Rectangle 3"/>
          <p:cNvSpPr>
            <a:spLocks noGrp="1" noChangeArrowheads="1"/>
          </p:cNvSpPr>
          <p:nvPr>
            <p:ph type="body" idx="1"/>
          </p:nvPr>
        </p:nvSpPr>
        <p:spPr/>
        <p:txBody>
          <a:bodyPr/>
          <a:lstStyle/>
          <a:p>
            <a:pPr eaLnBrk="1" hangingPunct="1"/>
            <a:endParaRPr lang="en-US" smtClean="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4050"/>
            <a:ext cx="9144000" cy="554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7858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7. Describe </a:t>
            </a:r>
            <a:r>
              <a:rPr lang="en-US" dirty="0"/>
              <a:t>the role of sub-cellular structures in the life of a cell: </a:t>
            </a:r>
          </a:p>
          <a:p>
            <a:pPr lvl="0"/>
            <a:r>
              <a:rPr lang="en-US" i="1" dirty="0"/>
              <a:t>organelles</a:t>
            </a:r>
            <a:endParaRPr lang="en-US" dirty="0"/>
          </a:p>
          <a:p>
            <a:pPr lvl="0"/>
            <a:r>
              <a:rPr lang="en-US" i="1" dirty="0"/>
              <a:t>ribosomes</a:t>
            </a:r>
            <a:endParaRPr lang="en-US" dirty="0"/>
          </a:p>
          <a:p>
            <a:pPr lvl="0"/>
            <a:r>
              <a:rPr lang="en-US" i="1" dirty="0"/>
              <a:t>cytoskeleton</a:t>
            </a:r>
            <a:endParaRPr lang="en-US" dirty="0"/>
          </a:p>
          <a:p>
            <a:endParaRPr lang="en-US" dirty="0"/>
          </a:p>
        </p:txBody>
      </p:sp>
    </p:spTree>
    <p:extLst>
      <p:ext uri="{BB962C8B-B14F-4D97-AF65-F5344CB8AC3E}">
        <p14:creationId xmlns:p14="http://schemas.microsoft.com/office/powerpoint/2010/main" val="66104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Macromolecules</a:t>
            </a:r>
          </a:p>
        </p:txBody>
      </p:sp>
      <p:sp>
        <p:nvSpPr>
          <p:cNvPr id="4099" name="Rectangle 3"/>
          <p:cNvSpPr>
            <a:spLocks noGrp="1" noChangeArrowheads="1"/>
          </p:cNvSpPr>
          <p:nvPr>
            <p:ph type="body" idx="1"/>
          </p:nvPr>
        </p:nvSpPr>
        <p:spPr/>
        <p:txBody>
          <a:bodyPr>
            <a:normAutofit lnSpcReduction="10000"/>
          </a:bodyPr>
          <a:lstStyle/>
          <a:p>
            <a:pPr>
              <a:lnSpc>
                <a:spcPct val="90000"/>
              </a:lnSpc>
            </a:pPr>
            <a:r>
              <a:rPr lang="en-US" sz="2800" dirty="0"/>
              <a:t>“Giant molecules”</a:t>
            </a:r>
          </a:p>
          <a:p>
            <a:pPr>
              <a:lnSpc>
                <a:spcPct val="90000"/>
              </a:lnSpc>
            </a:pPr>
            <a:r>
              <a:rPr lang="en-US" sz="2800" dirty="0"/>
              <a:t>Formed by polymerization</a:t>
            </a:r>
          </a:p>
          <a:p>
            <a:pPr lvl="1">
              <a:lnSpc>
                <a:spcPct val="90000"/>
              </a:lnSpc>
            </a:pPr>
            <a:r>
              <a:rPr lang="en-US" sz="2400" dirty="0"/>
              <a:t>Large compounds are built from smaller ones</a:t>
            </a:r>
          </a:p>
          <a:p>
            <a:pPr>
              <a:lnSpc>
                <a:spcPct val="90000"/>
              </a:lnSpc>
            </a:pPr>
            <a:r>
              <a:rPr lang="en-US" sz="2800" dirty="0"/>
              <a:t>Monomers (“</a:t>
            </a:r>
            <a:r>
              <a:rPr lang="en-US" sz="2800" dirty="0" err="1"/>
              <a:t>monos</a:t>
            </a:r>
            <a:r>
              <a:rPr lang="en-US" sz="2800" dirty="0"/>
              <a:t>-” means “single”)</a:t>
            </a:r>
          </a:p>
          <a:p>
            <a:pPr lvl="1">
              <a:lnSpc>
                <a:spcPct val="90000"/>
              </a:lnSpc>
            </a:pPr>
            <a:r>
              <a:rPr lang="en-US" sz="2400" dirty="0"/>
              <a:t>Small units</a:t>
            </a:r>
          </a:p>
          <a:p>
            <a:pPr lvl="2">
              <a:lnSpc>
                <a:spcPct val="90000"/>
              </a:lnSpc>
            </a:pPr>
            <a:r>
              <a:rPr lang="en-US" sz="2000" dirty="0"/>
              <a:t>Amino acids, nucleotides, </a:t>
            </a:r>
            <a:r>
              <a:rPr lang="en-US" sz="2000" dirty="0" err="1" smtClean="0"/>
              <a:t>monosacchrides</a:t>
            </a:r>
            <a:endParaRPr lang="en-US" sz="2000" dirty="0"/>
          </a:p>
          <a:p>
            <a:pPr lvl="2">
              <a:lnSpc>
                <a:spcPct val="90000"/>
              </a:lnSpc>
            </a:pPr>
            <a:r>
              <a:rPr lang="en-US" sz="2000" dirty="0"/>
              <a:t>glucose</a:t>
            </a:r>
          </a:p>
          <a:p>
            <a:pPr>
              <a:lnSpc>
                <a:spcPct val="90000"/>
              </a:lnSpc>
            </a:pPr>
            <a:r>
              <a:rPr lang="en-US" sz="2800" dirty="0"/>
              <a:t>Polymers (“poly-” means “many”)</a:t>
            </a:r>
          </a:p>
          <a:p>
            <a:pPr lvl="1">
              <a:lnSpc>
                <a:spcPct val="90000"/>
              </a:lnSpc>
            </a:pPr>
            <a:r>
              <a:rPr lang="en-US" sz="2400" dirty="0"/>
              <a:t>Large units</a:t>
            </a:r>
          </a:p>
          <a:p>
            <a:pPr lvl="2">
              <a:lnSpc>
                <a:spcPct val="90000"/>
              </a:lnSpc>
            </a:pPr>
            <a:r>
              <a:rPr lang="en-US" sz="2000" dirty="0"/>
              <a:t>Plant starch, glycogen </a:t>
            </a:r>
            <a:r>
              <a:rPr lang="en-US" sz="2000" dirty="0" smtClean="0"/>
              <a:t>cellulose, proteins, carbohydrates, nucleic acids</a:t>
            </a:r>
            <a:r>
              <a:rPr lang="en-US" sz="2000" dirty="0"/>
              <a:t>	</a:t>
            </a:r>
          </a:p>
          <a:p>
            <a:pPr lvl="3">
              <a:lnSpc>
                <a:spcPct val="90000"/>
              </a:lnSpc>
            </a:pPr>
            <a:r>
              <a:rPr lang="en-US" sz="1800" dirty="0"/>
              <a:t>All contain glucose monomers</a:t>
            </a:r>
          </a:p>
        </p:txBody>
      </p:sp>
    </p:spTree>
    <p:extLst>
      <p:ext uri="{BB962C8B-B14F-4D97-AF65-F5344CB8AC3E}">
        <p14:creationId xmlns:p14="http://schemas.microsoft.com/office/powerpoint/2010/main" val="7400909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Four functions of cell structures</a:t>
            </a:r>
          </a:p>
        </p:txBody>
      </p:sp>
      <p:sp>
        <p:nvSpPr>
          <p:cNvPr id="12291" name="Content Placeholder 2"/>
          <p:cNvSpPr>
            <a:spLocks noGrp="1"/>
          </p:cNvSpPr>
          <p:nvPr>
            <p:ph idx="1"/>
          </p:nvPr>
        </p:nvSpPr>
        <p:spPr/>
        <p:txBody>
          <a:bodyPr>
            <a:normAutofit lnSpcReduction="10000"/>
          </a:bodyPr>
          <a:lstStyle/>
          <a:p>
            <a:pPr marL="514350" indent="-514350">
              <a:buFontTx/>
              <a:buAutoNum type="arabicPeriod"/>
            </a:pPr>
            <a:r>
              <a:rPr lang="en-US" smtClean="0"/>
              <a:t>Manufacturing-what? What do these do?</a:t>
            </a:r>
          </a:p>
          <a:p>
            <a:pPr marL="400050" lvl="1" indent="0">
              <a:buFontTx/>
              <a:buNone/>
            </a:pPr>
            <a:r>
              <a:rPr lang="en-US" smtClean="0"/>
              <a:t>Nucleus, ribosomes, rough ER, smooth ER, golgi apparatus</a:t>
            </a:r>
          </a:p>
          <a:p>
            <a:pPr marL="514350" indent="-514350">
              <a:buFontTx/>
              <a:buAutoNum type="arabicPeriod"/>
            </a:pPr>
            <a:r>
              <a:rPr lang="en-US" smtClean="0"/>
              <a:t>Breakdown</a:t>
            </a:r>
          </a:p>
          <a:p>
            <a:pPr marL="400050" lvl="1" indent="0">
              <a:buFontTx/>
              <a:buNone/>
            </a:pPr>
            <a:r>
              <a:rPr lang="en-US" smtClean="0"/>
              <a:t>Lysosomes, vacuoles</a:t>
            </a:r>
          </a:p>
          <a:p>
            <a:pPr marL="514350" indent="-514350">
              <a:buFontTx/>
              <a:buAutoNum type="arabicPeriod"/>
            </a:pPr>
            <a:r>
              <a:rPr lang="en-US" smtClean="0"/>
              <a:t>Energy Processing</a:t>
            </a:r>
          </a:p>
          <a:p>
            <a:pPr marL="400050" lvl="1" indent="0">
              <a:buFontTx/>
              <a:buNone/>
            </a:pPr>
            <a:r>
              <a:rPr lang="en-US" smtClean="0"/>
              <a:t>Mitochondria, chloroplasts</a:t>
            </a:r>
          </a:p>
          <a:p>
            <a:pPr marL="514350" indent="-514350">
              <a:buFontTx/>
              <a:buAutoNum type="arabicPeriod"/>
            </a:pPr>
            <a:r>
              <a:rPr lang="en-US" smtClean="0"/>
              <a:t>Support and Movement</a:t>
            </a:r>
          </a:p>
          <a:p>
            <a:pPr marL="400050" lvl="1" indent="0">
              <a:buFontTx/>
              <a:buNone/>
            </a:pPr>
            <a:r>
              <a:rPr lang="en-US" smtClean="0"/>
              <a:t>Cytoskeleton, cell walls</a:t>
            </a:r>
          </a:p>
        </p:txBody>
      </p:sp>
    </p:spTree>
    <p:extLst>
      <p:ext uri="{BB962C8B-B14F-4D97-AF65-F5344CB8AC3E}">
        <p14:creationId xmlns:p14="http://schemas.microsoft.com/office/powerpoint/2010/main" val="1349847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Nucleus-control center</a:t>
            </a:r>
          </a:p>
        </p:txBody>
      </p:sp>
      <p:sp>
        <p:nvSpPr>
          <p:cNvPr id="13315" name="Rectangle 3"/>
          <p:cNvSpPr>
            <a:spLocks noGrp="1" noChangeArrowheads="1"/>
          </p:cNvSpPr>
          <p:nvPr>
            <p:ph type="body" idx="1"/>
          </p:nvPr>
        </p:nvSpPr>
        <p:spPr>
          <a:xfrm>
            <a:off x="0" y="1295400"/>
            <a:ext cx="5181600" cy="4830763"/>
          </a:xfrm>
        </p:spPr>
        <p:txBody>
          <a:bodyPr/>
          <a:lstStyle/>
          <a:p>
            <a:pPr eaLnBrk="1" hangingPunct="1">
              <a:lnSpc>
                <a:spcPct val="90000"/>
              </a:lnSpc>
            </a:pPr>
            <a:r>
              <a:rPr lang="en-US" sz="2800" smtClean="0"/>
              <a:t>Bounded by the nuclear envelope</a:t>
            </a:r>
          </a:p>
          <a:p>
            <a:pPr lvl="1" eaLnBrk="1" hangingPunct="1">
              <a:lnSpc>
                <a:spcPct val="90000"/>
              </a:lnSpc>
            </a:pPr>
            <a:r>
              <a:rPr lang="en-US" sz="2400" smtClean="0"/>
              <a:t>Phospholipid bilayer</a:t>
            </a:r>
          </a:p>
          <a:p>
            <a:pPr eaLnBrk="1" hangingPunct="1">
              <a:lnSpc>
                <a:spcPct val="90000"/>
              </a:lnSpc>
            </a:pPr>
            <a:r>
              <a:rPr lang="en-US" sz="2800" smtClean="0"/>
              <a:t>Contains DNA</a:t>
            </a:r>
          </a:p>
          <a:p>
            <a:pPr lvl="1" eaLnBrk="1" hangingPunct="1">
              <a:lnSpc>
                <a:spcPct val="90000"/>
              </a:lnSpc>
            </a:pPr>
            <a:r>
              <a:rPr lang="en-US" sz="2400" smtClean="0"/>
              <a:t>Hereditary information</a:t>
            </a:r>
          </a:p>
          <a:p>
            <a:pPr lvl="1" eaLnBrk="1" hangingPunct="1">
              <a:lnSpc>
                <a:spcPct val="90000"/>
              </a:lnSpc>
            </a:pPr>
            <a:r>
              <a:rPr lang="en-US" sz="2400" smtClean="0"/>
              <a:t>Spread out in chromatin</a:t>
            </a:r>
          </a:p>
          <a:p>
            <a:pPr lvl="1" eaLnBrk="1" hangingPunct="1">
              <a:lnSpc>
                <a:spcPct val="90000"/>
              </a:lnSpc>
            </a:pPr>
            <a:r>
              <a:rPr lang="en-US" sz="2400" smtClean="0"/>
              <a:t>Concentrated in </a:t>
            </a:r>
            <a:r>
              <a:rPr lang="en-US" sz="2400" b="1" smtClean="0"/>
              <a:t>nucleolus</a:t>
            </a:r>
          </a:p>
          <a:p>
            <a:pPr lvl="2" eaLnBrk="1" hangingPunct="1">
              <a:lnSpc>
                <a:spcPct val="90000"/>
              </a:lnSpc>
            </a:pPr>
            <a:r>
              <a:rPr lang="en-US" sz="2000" smtClean="0"/>
              <a:t>assembles ribosomes</a:t>
            </a:r>
          </a:p>
          <a:p>
            <a:pPr eaLnBrk="1" hangingPunct="1">
              <a:lnSpc>
                <a:spcPct val="90000"/>
              </a:lnSpc>
            </a:pPr>
            <a:r>
              <a:rPr lang="en-US" sz="2800" smtClean="0"/>
              <a:t>Site for the separation of chromosomes during cell division</a:t>
            </a:r>
          </a:p>
          <a:p>
            <a:pPr lvl="2" eaLnBrk="1" hangingPunct="1">
              <a:lnSpc>
                <a:spcPct val="90000"/>
              </a:lnSpc>
            </a:pPr>
            <a:endParaRPr lang="en-US" sz="2000" smtClean="0"/>
          </a:p>
          <a:p>
            <a:pPr eaLnBrk="1" hangingPunct="1">
              <a:lnSpc>
                <a:spcPct val="90000"/>
              </a:lnSpc>
            </a:pPr>
            <a:endParaRPr lang="en-US" sz="2800" smtClean="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138363"/>
            <a:ext cx="4648200" cy="344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6391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eaLnBrk="1" hangingPunct="1"/>
            <a:r>
              <a:rPr lang="en-US" sz="4000" smtClean="0"/>
              <a:t>Ribosomes-factory that makes proteins</a:t>
            </a:r>
          </a:p>
        </p:txBody>
      </p:sp>
      <p:sp>
        <p:nvSpPr>
          <p:cNvPr id="14339" name="Rectangle 3"/>
          <p:cNvSpPr>
            <a:spLocks noGrp="1" noChangeArrowheads="1"/>
          </p:cNvSpPr>
          <p:nvPr>
            <p:ph type="body" idx="1"/>
          </p:nvPr>
        </p:nvSpPr>
        <p:spPr>
          <a:xfrm>
            <a:off x="457200" y="1600200"/>
            <a:ext cx="4267200" cy="4724400"/>
          </a:xfrm>
        </p:spPr>
        <p:txBody>
          <a:bodyPr/>
          <a:lstStyle/>
          <a:p>
            <a:pPr eaLnBrk="1" hangingPunct="1">
              <a:lnSpc>
                <a:spcPct val="80000"/>
              </a:lnSpc>
            </a:pPr>
            <a:r>
              <a:rPr lang="en-US" sz="2400" smtClean="0"/>
              <a:t>Manufactured in nucleolus</a:t>
            </a:r>
          </a:p>
          <a:p>
            <a:pPr eaLnBrk="1" hangingPunct="1">
              <a:lnSpc>
                <a:spcPct val="80000"/>
              </a:lnSpc>
            </a:pPr>
            <a:r>
              <a:rPr lang="en-US" sz="2400" smtClean="0"/>
              <a:t>Consist of RNA molecules and proteins</a:t>
            </a:r>
          </a:p>
          <a:p>
            <a:pPr eaLnBrk="1" hangingPunct="1">
              <a:lnSpc>
                <a:spcPct val="80000"/>
              </a:lnSpc>
            </a:pPr>
            <a:r>
              <a:rPr lang="en-US" sz="2400" smtClean="0"/>
              <a:t>In the cytoplasm, ribosomes assist in the assembly of amino acids into proteins</a:t>
            </a:r>
          </a:p>
          <a:p>
            <a:pPr eaLnBrk="1" hangingPunct="1">
              <a:lnSpc>
                <a:spcPct val="80000"/>
              </a:lnSpc>
            </a:pPr>
            <a:endParaRPr lang="en-US" sz="2400" smtClean="0"/>
          </a:p>
        </p:txBody>
      </p:sp>
      <p:pic>
        <p:nvPicPr>
          <p:cNvPr id="14340" name="Picture 6" descr="http://www.histology-world.com/photoalbum/albums/userpics/ch2_ribosome_proteinb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865313"/>
            <a:ext cx="4270375"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5974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smtClean="0"/>
              <a:t>Endoplasmic Reticulum- modifier</a:t>
            </a:r>
          </a:p>
        </p:txBody>
      </p:sp>
      <p:sp>
        <p:nvSpPr>
          <p:cNvPr id="15363" name="Rectangle 3"/>
          <p:cNvSpPr>
            <a:spLocks noGrp="1" noChangeArrowheads="1"/>
          </p:cNvSpPr>
          <p:nvPr>
            <p:ph type="body" idx="1"/>
          </p:nvPr>
        </p:nvSpPr>
        <p:spPr/>
        <p:txBody>
          <a:bodyPr/>
          <a:lstStyle/>
          <a:p>
            <a:pPr eaLnBrk="1" hangingPunct="1"/>
            <a:r>
              <a:rPr lang="en-US" sz="2800" smtClean="0"/>
              <a:t>Stacks of flattened sacs involved in the production of various materials.</a:t>
            </a:r>
          </a:p>
          <a:p>
            <a:pPr eaLnBrk="1" hangingPunct="1"/>
            <a:r>
              <a:rPr lang="en-US" sz="2800" smtClean="0"/>
              <a:t>Rough ER (w/ ribosomes)- newly made proteins leave ribosomes and go to rough ER where they may be chemically modified </a:t>
            </a:r>
          </a:p>
          <a:p>
            <a:pPr eaLnBrk="1" hangingPunct="1"/>
            <a:r>
              <a:rPr lang="en-US" sz="2800" smtClean="0"/>
              <a:t>Smooth ER (w/o ribosomes) synthesize lipids for cell membrane and hormones</a:t>
            </a:r>
          </a:p>
          <a:p>
            <a:pPr lvl="1" eaLnBrk="1" hangingPunct="1"/>
            <a:r>
              <a:rPr lang="en-US" sz="2400" smtClean="0"/>
              <a:t>In liver cells, smooth ER is involved in breaking down toxins, drugs, and toxic by-products</a:t>
            </a:r>
          </a:p>
          <a:p>
            <a:pPr eaLnBrk="1" hangingPunct="1"/>
            <a:endParaRPr lang="en-US" sz="2800" smtClean="0"/>
          </a:p>
        </p:txBody>
      </p:sp>
    </p:spTree>
    <p:extLst>
      <p:ext uri="{BB962C8B-B14F-4D97-AF65-F5344CB8AC3E}">
        <p14:creationId xmlns:p14="http://schemas.microsoft.com/office/powerpoint/2010/main" val="2199264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endParaRPr lang="en-US" smtClean="0"/>
          </a:p>
        </p:txBody>
      </p:sp>
      <p:pic>
        <p:nvPicPr>
          <p:cNvPr id="1638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0"/>
            <a:ext cx="8229600" cy="6629400"/>
          </a:xfrm>
        </p:spPr>
      </p:pic>
    </p:spTree>
    <p:extLst>
      <p:ext uri="{BB962C8B-B14F-4D97-AF65-F5344CB8AC3E}">
        <p14:creationId xmlns:p14="http://schemas.microsoft.com/office/powerpoint/2010/main" val="2053995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r>
              <a:rPr lang="en-US" sz="4000" smtClean="0"/>
              <a:t>Golgi apparatus-modifies, sorts, and packages for storage or excretion</a:t>
            </a:r>
          </a:p>
        </p:txBody>
      </p:sp>
      <p:sp>
        <p:nvSpPr>
          <p:cNvPr id="17411" name="Rectangle 3"/>
          <p:cNvSpPr>
            <a:spLocks noGrp="1" noChangeArrowheads="1"/>
          </p:cNvSpPr>
          <p:nvPr>
            <p:ph type="body" idx="1"/>
          </p:nvPr>
        </p:nvSpPr>
        <p:spPr>
          <a:xfrm>
            <a:off x="381000" y="1752600"/>
            <a:ext cx="8229600" cy="4525963"/>
          </a:xfrm>
        </p:spPr>
        <p:txBody>
          <a:bodyPr/>
          <a:lstStyle/>
          <a:p>
            <a:pPr eaLnBrk="1" hangingPunct="1">
              <a:lnSpc>
                <a:spcPct val="90000"/>
              </a:lnSpc>
            </a:pPr>
            <a:r>
              <a:rPr lang="en-US" smtClean="0"/>
              <a:t>Group of flattened sacs arranged like a stack of bowls.  </a:t>
            </a:r>
          </a:p>
          <a:p>
            <a:pPr eaLnBrk="1" hangingPunct="1">
              <a:lnSpc>
                <a:spcPct val="90000"/>
              </a:lnSpc>
            </a:pPr>
            <a:r>
              <a:rPr lang="en-US" smtClean="0"/>
              <a:t>Modify and package proteins and lipids into </a:t>
            </a:r>
            <a:r>
              <a:rPr lang="en-US" b="1" smtClean="0"/>
              <a:t>vesicles </a:t>
            </a:r>
            <a:r>
              <a:rPr lang="en-US" smtClean="0"/>
              <a:t>(small, spherically shaped sacs that bud from the outside surface of the Golgi apparatus)</a:t>
            </a:r>
          </a:p>
          <a:p>
            <a:pPr eaLnBrk="1" hangingPunct="1">
              <a:lnSpc>
                <a:spcPct val="90000"/>
              </a:lnSpc>
            </a:pPr>
            <a:r>
              <a:rPr lang="en-US" smtClean="0"/>
              <a:t>Vesicles migrate to and merge with the plasma membrane, releasing their contents to the outside of the cell</a:t>
            </a:r>
            <a:endParaRPr lang="en-US" b="1" smtClean="0"/>
          </a:p>
        </p:txBody>
      </p:sp>
    </p:spTree>
    <p:extLst>
      <p:ext uri="{BB962C8B-B14F-4D97-AF65-F5344CB8AC3E}">
        <p14:creationId xmlns:p14="http://schemas.microsoft.com/office/powerpoint/2010/main" val="526323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endParaRPr lang="en-US" smtClean="0"/>
          </a:p>
        </p:txBody>
      </p:sp>
      <p:pic>
        <p:nvPicPr>
          <p:cNvPr id="1843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0"/>
            <a:ext cx="8229600" cy="6858000"/>
          </a:xfrm>
        </p:spPr>
      </p:pic>
    </p:spTree>
    <p:extLst>
      <p:ext uri="{BB962C8B-B14F-4D97-AF65-F5344CB8AC3E}">
        <p14:creationId xmlns:p14="http://schemas.microsoft.com/office/powerpoint/2010/main" val="9387678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Lysosomes-clean up crew</a:t>
            </a:r>
          </a:p>
        </p:txBody>
      </p:sp>
      <p:sp>
        <p:nvSpPr>
          <p:cNvPr id="19459" name="Rectangle 3"/>
          <p:cNvSpPr>
            <a:spLocks noGrp="1" noChangeArrowheads="1"/>
          </p:cNvSpPr>
          <p:nvPr>
            <p:ph type="body" idx="1"/>
          </p:nvPr>
        </p:nvSpPr>
        <p:spPr/>
        <p:txBody>
          <a:bodyPr/>
          <a:lstStyle/>
          <a:p>
            <a:pPr eaLnBrk="1" hangingPunct="1"/>
            <a:r>
              <a:rPr lang="en-US" smtClean="0"/>
              <a:t>Vesicles from a Golgi apparatus that contain digestive enzymes</a:t>
            </a:r>
          </a:p>
          <a:p>
            <a:pPr eaLnBrk="1" hangingPunct="1"/>
            <a:r>
              <a:rPr lang="en-US" smtClean="0"/>
              <a:t>Break down food, cellular debris, and foreign invaders such as bacteria</a:t>
            </a:r>
          </a:p>
          <a:p>
            <a:pPr eaLnBrk="1" hangingPunct="1"/>
            <a:r>
              <a:rPr lang="en-US" smtClean="0"/>
              <a:t>Do not occur in plant cells</a:t>
            </a:r>
          </a:p>
          <a:p>
            <a:pPr lvl="1" eaLnBrk="1" hangingPunct="1"/>
            <a:r>
              <a:rPr lang="en-US" smtClean="0"/>
              <a:t>(They do but it’s very rare)</a:t>
            </a:r>
          </a:p>
        </p:txBody>
      </p:sp>
    </p:spTree>
    <p:extLst>
      <p:ext uri="{BB962C8B-B14F-4D97-AF65-F5344CB8AC3E}">
        <p14:creationId xmlns:p14="http://schemas.microsoft.com/office/powerpoint/2010/main" val="450737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endParaRPr lang="en-US" smtClean="0"/>
          </a:p>
        </p:txBody>
      </p:sp>
      <p:sp>
        <p:nvSpPr>
          <p:cNvPr id="20483" name="Rectangle 3"/>
          <p:cNvSpPr>
            <a:spLocks noGrp="1" noChangeArrowheads="1"/>
          </p:cNvSpPr>
          <p:nvPr>
            <p:ph type="body" idx="1"/>
          </p:nvPr>
        </p:nvSpPr>
        <p:spPr/>
        <p:txBody>
          <a:bodyPr/>
          <a:lstStyle/>
          <a:p>
            <a:pPr eaLnBrk="1" hangingPunct="1"/>
            <a:endParaRPr lang="en-US" smtClean="0"/>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8763"/>
            <a:ext cx="8077200" cy="646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7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Vacuole-storage</a:t>
            </a:r>
          </a:p>
        </p:txBody>
      </p:sp>
      <p:sp>
        <p:nvSpPr>
          <p:cNvPr id="21507" name="Rectangle 3"/>
          <p:cNvSpPr>
            <a:spLocks noGrp="1" noChangeArrowheads="1"/>
          </p:cNvSpPr>
          <p:nvPr>
            <p:ph type="body" idx="1"/>
          </p:nvPr>
        </p:nvSpPr>
        <p:spPr>
          <a:xfrm>
            <a:off x="0" y="1371600"/>
            <a:ext cx="4495800" cy="4525963"/>
          </a:xfrm>
        </p:spPr>
        <p:txBody>
          <a:bodyPr/>
          <a:lstStyle/>
          <a:p>
            <a:pPr eaLnBrk="1" hangingPunct="1">
              <a:lnSpc>
                <a:spcPct val="80000"/>
              </a:lnSpc>
            </a:pPr>
            <a:r>
              <a:rPr lang="en-US" sz="2800" smtClean="0"/>
              <a:t>Large bodies occupying most of the interior of certain plant cells</a:t>
            </a:r>
          </a:p>
          <a:p>
            <a:pPr eaLnBrk="1" hangingPunct="1">
              <a:lnSpc>
                <a:spcPct val="80000"/>
              </a:lnSpc>
            </a:pPr>
            <a:r>
              <a:rPr lang="en-US" sz="2800" smtClean="0"/>
              <a:t>When fully filled, they exert pressure on the cell walls, maintaining rigidity in the cell</a:t>
            </a:r>
          </a:p>
          <a:p>
            <a:pPr eaLnBrk="1" hangingPunct="1">
              <a:lnSpc>
                <a:spcPct val="80000"/>
              </a:lnSpc>
            </a:pPr>
            <a:r>
              <a:rPr lang="en-US" sz="2800" smtClean="0"/>
              <a:t>They also store nutrients and carry out functions otherwise assumed by lysosomes in animal cells</a:t>
            </a:r>
          </a:p>
          <a:p>
            <a:pPr lvl="1" eaLnBrk="1" hangingPunct="1">
              <a:lnSpc>
                <a:spcPct val="80000"/>
              </a:lnSpc>
            </a:pPr>
            <a:endParaRPr lang="en-US" sz="2400" smtClean="0"/>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47800"/>
            <a:ext cx="4953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191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b="1"/>
              <a:t>Carbohydrates-structure</a:t>
            </a:r>
          </a:p>
        </p:txBody>
      </p:sp>
      <p:sp>
        <p:nvSpPr>
          <p:cNvPr id="5123" name="Rectangle 3"/>
          <p:cNvSpPr>
            <a:spLocks noGrp="1" noChangeArrowheads="1"/>
          </p:cNvSpPr>
          <p:nvPr>
            <p:ph type="body" idx="1"/>
          </p:nvPr>
        </p:nvSpPr>
        <p:spPr/>
        <p:txBody>
          <a:bodyPr/>
          <a:lstStyle/>
          <a:p>
            <a:r>
              <a:rPr lang="en-US"/>
              <a:t>Made up of carbon, hydrogen, and oxygen atoms, usually in a ratio of 1:2:1</a:t>
            </a:r>
          </a:p>
          <a:p>
            <a:r>
              <a:rPr lang="en-US"/>
              <a:t>Glucose (how is it formed?)</a:t>
            </a:r>
          </a:p>
          <a:p>
            <a:pPr lvl="1"/>
            <a:r>
              <a:rPr lang="en-US"/>
              <a:t>Several of these chained </a:t>
            </a:r>
          </a:p>
          <a:p>
            <a:pPr lvl="1">
              <a:buFontTx/>
              <a:buNone/>
            </a:pPr>
            <a:r>
              <a:rPr lang="en-US"/>
              <a:t>together form starches, a</a:t>
            </a:r>
          </a:p>
          <a:p>
            <a:pPr lvl="1">
              <a:buFontTx/>
              <a:buNone/>
            </a:pPr>
            <a:r>
              <a:rPr lang="en-US"/>
              <a:t>complex carbohydrate.</a:t>
            </a:r>
          </a:p>
          <a:p>
            <a:pPr lvl="1">
              <a:buFontTx/>
              <a:buNone/>
            </a:pPr>
            <a:r>
              <a:rPr lang="en-US"/>
              <a:t>-This is a monosaccharide</a:t>
            </a:r>
          </a:p>
          <a:p>
            <a:pPr lvl="1">
              <a:buFontTx/>
              <a:buNone/>
            </a:pPr>
            <a:r>
              <a:rPr lang="en-US"/>
              <a:t>(simple sugar molecule). </a:t>
            </a:r>
          </a:p>
          <a:p>
            <a:pPr lvl="1">
              <a:buFontTx/>
              <a:buNone/>
            </a:pPr>
            <a:endParaRPr lang="en-US"/>
          </a:p>
          <a:p>
            <a:endParaRPr lang="en-US"/>
          </a:p>
        </p:txBody>
      </p:sp>
      <p:pic>
        <p:nvPicPr>
          <p:cNvPr id="5126" name="Picture 6" descr="sug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657600"/>
            <a:ext cx="31242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431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Mitochondria-energy for animals</a:t>
            </a:r>
          </a:p>
        </p:txBody>
      </p:sp>
      <p:sp>
        <p:nvSpPr>
          <p:cNvPr id="22531" name="Rectangle 3"/>
          <p:cNvSpPr>
            <a:spLocks noGrp="1" noChangeArrowheads="1"/>
          </p:cNvSpPr>
          <p:nvPr>
            <p:ph type="body" idx="1"/>
          </p:nvPr>
        </p:nvSpPr>
        <p:spPr>
          <a:xfrm>
            <a:off x="457200" y="1828800"/>
            <a:ext cx="4114800" cy="4525963"/>
          </a:xfrm>
        </p:spPr>
        <p:txBody>
          <a:bodyPr/>
          <a:lstStyle/>
          <a:p>
            <a:pPr eaLnBrk="1" hangingPunct="1"/>
            <a:r>
              <a:rPr lang="en-US" smtClean="0"/>
              <a:t>Carry out </a:t>
            </a:r>
            <a:r>
              <a:rPr lang="en-US" b="1" smtClean="0"/>
              <a:t>aerobic respiration</a:t>
            </a:r>
          </a:p>
          <a:p>
            <a:pPr lvl="1" eaLnBrk="1" hangingPunct="1"/>
            <a:r>
              <a:rPr lang="en-US" smtClean="0"/>
              <a:t>Process in which energy (in the form of ATP) is obtained from carbohydrates</a:t>
            </a:r>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752600"/>
            <a:ext cx="412115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3833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Chloroplasts-energy for plants</a:t>
            </a:r>
          </a:p>
        </p:txBody>
      </p:sp>
      <p:sp>
        <p:nvSpPr>
          <p:cNvPr id="23555" name="Rectangle 3"/>
          <p:cNvSpPr>
            <a:spLocks noGrp="1" noChangeArrowheads="1"/>
          </p:cNvSpPr>
          <p:nvPr>
            <p:ph type="body" idx="1"/>
          </p:nvPr>
        </p:nvSpPr>
        <p:spPr>
          <a:xfrm>
            <a:off x="457200" y="1600200"/>
            <a:ext cx="4572000" cy="4525963"/>
          </a:xfrm>
        </p:spPr>
        <p:txBody>
          <a:bodyPr/>
          <a:lstStyle/>
          <a:p>
            <a:pPr eaLnBrk="1" hangingPunct="1"/>
            <a:r>
              <a:rPr lang="en-US" smtClean="0"/>
              <a:t>Carry out </a:t>
            </a:r>
            <a:r>
              <a:rPr lang="en-US" b="1" smtClean="0"/>
              <a:t>photosynthesis</a:t>
            </a:r>
          </a:p>
          <a:p>
            <a:pPr lvl="1" eaLnBrk="1" hangingPunct="1"/>
            <a:r>
              <a:rPr lang="en-US" smtClean="0"/>
              <a:t>Plant process of incorporating energy from sunlight into carbohydrates</a:t>
            </a:r>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313" y="1752600"/>
            <a:ext cx="435768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91067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Cytoskeleton</a:t>
            </a:r>
          </a:p>
        </p:txBody>
      </p:sp>
      <p:sp>
        <p:nvSpPr>
          <p:cNvPr id="24579" name="Rectangle 3"/>
          <p:cNvSpPr>
            <a:spLocks noGrp="1" noChangeArrowheads="1"/>
          </p:cNvSpPr>
          <p:nvPr>
            <p:ph type="body" idx="1"/>
          </p:nvPr>
        </p:nvSpPr>
        <p:spPr>
          <a:xfrm>
            <a:off x="457200" y="1600200"/>
            <a:ext cx="3733800" cy="4525963"/>
          </a:xfrm>
        </p:spPr>
        <p:txBody>
          <a:bodyPr/>
          <a:lstStyle/>
          <a:p>
            <a:pPr eaLnBrk="1" hangingPunct="1">
              <a:lnSpc>
                <a:spcPct val="90000"/>
              </a:lnSpc>
            </a:pPr>
            <a:r>
              <a:rPr lang="en-US" sz="2800" smtClean="0"/>
              <a:t>Internal structure of the cytoplasm</a:t>
            </a:r>
          </a:p>
          <a:p>
            <a:pPr lvl="1" eaLnBrk="1" hangingPunct="1">
              <a:lnSpc>
                <a:spcPct val="90000"/>
              </a:lnSpc>
            </a:pPr>
            <a:r>
              <a:rPr lang="en-US" sz="2400" smtClean="0"/>
              <a:t>Microtubules</a:t>
            </a:r>
          </a:p>
          <a:p>
            <a:pPr lvl="2" eaLnBrk="1" hangingPunct="1">
              <a:lnSpc>
                <a:spcPct val="90000"/>
              </a:lnSpc>
            </a:pPr>
            <a:r>
              <a:rPr lang="en-US" sz="2000" smtClean="0"/>
              <a:t>Hollow tubes</a:t>
            </a:r>
          </a:p>
          <a:p>
            <a:pPr lvl="2" eaLnBrk="1" hangingPunct="1">
              <a:lnSpc>
                <a:spcPct val="90000"/>
              </a:lnSpc>
            </a:pPr>
            <a:r>
              <a:rPr lang="en-US" sz="2000" smtClean="0"/>
              <a:t>Made up of proteins called tubulins</a:t>
            </a:r>
          </a:p>
          <a:p>
            <a:pPr lvl="2" eaLnBrk="1" hangingPunct="1">
              <a:lnSpc>
                <a:spcPct val="90000"/>
              </a:lnSpc>
            </a:pPr>
            <a:r>
              <a:rPr lang="en-US" sz="2000" smtClean="0"/>
              <a:t>Help cells move-cilia and flagella</a:t>
            </a:r>
          </a:p>
          <a:p>
            <a:pPr lvl="1" eaLnBrk="1" hangingPunct="1">
              <a:lnSpc>
                <a:spcPct val="90000"/>
              </a:lnSpc>
            </a:pPr>
            <a:r>
              <a:rPr lang="en-US" sz="2400" smtClean="0"/>
              <a:t>Microfilaments</a:t>
            </a:r>
          </a:p>
          <a:p>
            <a:pPr lvl="2" eaLnBrk="1" hangingPunct="1">
              <a:lnSpc>
                <a:spcPct val="90000"/>
              </a:lnSpc>
            </a:pPr>
            <a:r>
              <a:rPr lang="en-US" sz="2000" smtClean="0"/>
              <a:t>Threadlike</a:t>
            </a:r>
          </a:p>
          <a:p>
            <a:pPr lvl="2" eaLnBrk="1" hangingPunct="1">
              <a:lnSpc>
                <a:spcPct val="90000"/>
              </a:lnSpc>
            </a:pPr>
            <a:r>
              <a:rPr lang="en-US" sz="2000" smtClean="0"/>
              <a:t>Made up of proteins called actin</a:t>
            </a:r>
          </a:p>
          <a:p>
            <a:pPr lvl="2" eaLnBrk="1" hangingPunct="1">
              <a:lnSpc>
                <a:spcPct val="90000"/>
              </a:lnSpc>
              <a:buFontTx/>
              <a:buNone/>
            </a:pPr>
            <a:endParaRPr lang="en-US" sz="2000" smtClean="0"/>
          </a:p>
        </p:txBody>
      </p:sp>
      <p:pic>
        <p:nvPicPr>
          <p:cNvPr id="245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1600200"/>
            <a:ext cx="47625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060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endParaRPr lang="en-US" smtClean="0"/>
          </a:p>
        </p:txBody>
      </p:sp>
      <p:pic>
        <p:nvPicPr>
          <p:cNvPr id="25603"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447800"/>
            <a:ext cx="4525963" cy="4525963"/>
          </a:xfrm>
          <a:noFill/>
        </p:spPr>
      </p:pic>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362200"/>
            <a:ext cx="4800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2100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Flagella and cilia</a:t>
            </a:r>
          </a:p>
        </p:txBody>
      </p:sp>
      <p:sp>
        <p:nvSpPr>
          <p:cNvPr id="26627" name="Rectangle 3"/>
          <p:cNvSpPr>
            <a:spLocks noGrp="1" noChangeArrowheads="1"/>
          </p:cNvSpPr>
          <p:nvPr>
            <p:ph type="body" idx="1"/>
          </p:nvPr>
        </p:nvSpPr>
        <p:spPr>
          <a:xfrm>
            <a:off x="457200" y="1219200"/>
            <a:ext cx="8229600" cy="4525963"/>
          </a:xfrm>
        </p:spPr>
        <p:txBody>
          <a:bodyPr/>
          <a:lstStyle/>
          <a:p>
            <a:pPr eaLnBrk="1" hangingPunct="1"/>
            <a:r>
              <a:rPr lang="en-US" smtClean="0"/>
              <a:t>Structures that protrude from the cell membrane and make wavelike movements.  Made of microtubules.</a:t>
            </a:r>
          </a:p>
        </p:txBody>
      </p:sp>
      <p:pic>
        <p:nvPicPr>
          <p:cNvPr id="2662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2906713"/>
            <a:ext cx="5638800" cy="395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35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Cytoplasm</a:t>
            </a:r>
          </a:p>
        </p:txBody>
      </p:sp>
      <p:sp>
        <p:nvSpPr>
          <p:cNvPr id="27651" name="Rectangle 3"/>
          <p:cNvSpPr>
            <a:spLocks noGrp="1" noChangeArrowheads="1"/>
          </p:cNvSpPr>
          <p:nvPr>
            <p:ph type="body" idx="1"/>
          </p:nvPr>
        </p:nvSpPr>
        <p:spPr>
          <a:xfrm>
            <a:off x="457200" y="1600200"/>
            <a:ext cx="4343400" cy="4525963"/>
          </a:xfrm>
        </p:spPr>
        <p:txBody>
          <a:bodyPr/>
          <a:lstStyle/>
          <a:p>
            <a:pPr eaLnBrk="1" hangingPunct="1">
              <a:lnSpc>
                <a:spcPct val="90000"/>
              </a:lnSpc>
            </a:pPr>
            <a:r>
              <a:rPr lang="en-US" smtClean="0"/>
              <a:t>Consists of specialized bodies called </a:t>
            </a:r>
            <a:r>
              <a:rPr lang="en-US" b="1" smtClean="0"/>
              <a:t>organelles</a:t>
            </a:r>
            <a:r>
              <a:rPr lang="en-US" smtClean="0"/>
              <a:t> suspended in a fluid matrix, the </a:t>
            </a:r>
            <a:r>
              <a:rPr lang="en-US" b="1" smtClean="0"/>
              <a:t>cytosol</a:t>
            </a:r>
            <a:r>
              <a:rPr lang="en-US" smtClean="0"/>
              <a:t>, which consists of water and dissolved substances such as proteins and nutrients</a:t>
            </a:r>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488" y="1371600"/>
            <a:ext cx="4237037"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6660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Cell Wall</a:t>
            </a:r>
          </a:p>
        </p:txBody>
      </p:sp>
      <p:sp>
        <p:nvSpPr>
          <p:cNvPr id="28675" name="Rectangle 3"/>
          <p:cNvSpPr>
            <a:spLocks noGrp="1" noChangeArrowheads="1"/>
          </p:cNvSpPr>
          <p:nvPr>
            <p:ph type="body" idx="1"/>
          </p:nvPr>
        </p:nvSpPr>
        <p:spPr/>
        <p:txBody>
          <a:bodyPr/>
          <a:lstStyle/>
          <a:p>
            <a:pPr eaLnBrk="1" hangingPunct="1"/>
            <a:r>
              <a:rPr lang="en-US" smtClean="0"/>
              <a:t>Found in plants, fungi, protists, and bacteria</a:t>
            </a:r>
          </a:p>
          <a:p>
            <a:pPr eaLnBrk="1" hangingPunct="1"/>
            <a:r>
              <a:rPr lang="en-US" smtClean="0"/>
              <a:t>Made of cellulose (polymer of glucose)</a:t>
            </a:r>
          </a:p>
        </p:txBody>
      </p:sp>
    </p:spTree>
    <p:extLst>
      <p:ext uri="{BB962C8B-B14F-4D97-AF65-F5344CB8AC3E}">
        <p14:creationId xmlns:p14="http://schemas.microsoft.com/office/powerpoint/2010/main" val="4107334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4000" smtClean="0"/>
              <a:t>Cell Membrane (plasma membrane)</a:t>
            </a:r>
          </a:p>
        </p:txBody>
      </p:sp>
      <p:sp>
        <p:nvSpPr>
          <p:cNvPr id="29699" name="Rectangle 3"/>
          <p:cNvSpPr>
            <a:spLocks noGrp="1" noChangeArrowheads="1"/>
          </p:cNvSpPr>
          <p:nvPr>
            <p:ph type="body" idx="1"/>
          </p:nvPr>
        </p:nvSpPr>
        <p:spPr/>
        <p:txBody>
          <a:bodyPr/>
          <a:lstStyle/>
          <a:p>
            <a:pPr eaLnBrk="1" hangingPunct="1">
              <a:lnSpc>
                <a:spcPct val="90000"/>
              </a:lnSpc>
            </a:pPr>
            <a:r>
              <a:rPr lang="en-US" smtClean="0"/>
              <a:t>Bounds the cell and encloses the nucleus and cytoplasm</a:t>
            </a:r>
          </a:p>
          <a:p>
            <a:pPr eaLnBrk="1" hangingPunct="1">
              <a:lnSpc>
                <a:spcPct val="90000"/>
              </a:lnSpc>
            </a:pPr>
            <a:r>
              <a:rPr lang="en-US" smtClean="0"/>
              <a:t>Separates internal metabolic events from the external environment</a:t>
            </a:r>
          </a:p>
          <a:p>
            <a:pPr eaLnBrk="1" hangingPunct="1">
              <a:lnSpc>
                <a:spcPct val="90000"/>
              </a:lnSpc>
            </a:pPr>
            <a:r>
              <a:rPr lang="en-US" smtClean="0"/>
              <a:t>Controls movement of materials into and out of the cell</a:t>
            </a:r>
          </a:p>
          <a:p>
            <a:pPr eaLnBrk="1" hangingPunct="1">
              <a:lnSpc>
                <a:spcPct val="90000"/>
              </a:lnSpc>
            </a:pPr>
            <a:r>
              <a:rPr lang="en-US" smtClean="0"/>
              <a:t>Double phospholipid membrane (lipid bilayer) that is selectively permeable</a:t>
            </a:r>
          </a:p>
          <a:p>
            <a:pPr lvl="1" eaLnBrk="1" hangingPunct="1">
              <a:lnSpc>
                <a:spcPct val="90000"/>
              </a:lnSpc>
            </a:pPr>
            <a:r>
              <a:rPr lang="en-US" smtClean="0"/>
              <a:t>Small uncharged molecules freely pass</a:t>
            </a:r>
          </a:p>
        </p:txBody>
      </p:sp>
    </p:spTree>
    <p:extLst>
      <p:ext uri="{BB962C8B-B14F-4D97-AF65-F5344CB8AC3E}">
        <p14:creationId xmlns:p14="http://schemas.microsoft.com/office/powerpoint/2010/main" val="1952919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8. Relate </a:t>
            </a:r>
            <a:r>
              <a:rPr lang="en-US" dirty="0"/>
              <a:t>the function of the </a:t>
            </a:r>
            <a:r>
              <a:rPr lang="en-US" i="1" dirty="0"/>
              <a:t>plasma</a:t>
            </a:r>
            <a:r>
              <a:rPr lang="en-US" dirty="0"/>
              <a:t> (</a:t>
            </a:r>
            <a:r>
              <a:rPr lang="en-US" i="1" dirty="0"/>
              <a:t>cell) membrane</a:t>
            </a:r>
            <a:r>
              <a:rPr lang="en-US" dirty="0"/>
              <a:t> to its structure </a:t>
            </a:r>
          </a:p>
        </p:txBody>
      </p:sp>
    </p:spTree>
    <p:extLst>
      <p:ext uri="{BB962C8B-B14F-4D97-AF65-F5344CB8AC3E}">
        <p14:creationId xmlns:p14="http://schemas.microsoft.com/office/powerpoint/2010/main" val="3876580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4000" smtClean="0"/>
              <a:t>Cell Membrane (plasma membrane)</a:t>
            </a:r>
          </a:p>
        </p:txBody>
      </p:sp>
      <p:sp>
        <p:nvSpPr>
          <p:cNvPr id="29699" name="Rectangle 3"/>
          <p:cNvSpPr>
            <a:spLocks noGrp="1" noChangeArrowheads="1"/>
          </p:cNvSpPr>
          <p:nvPr>
            <p:ph type="body" idx="1"/>
          </p:nvPr>
        </p:nvSpPr>
        <p:spPr/>
        <p:txBody>
          <a:bodyPr/>
          <a:lstStyle/>
          <a:p>
            <a:pPr eaLnBrk="1" hangingPunct="1">
              <a:lnSpc>
                <a:spcPct val="90000"/>
              </a:lnSpc>
            </a:pPr>
            <a:r>
              <a:rPr lang="en-US" smtClean="0"/>
              <a:t>Bounds the cell and encloses the nucleus and cytoplasm</a:t>
            </a:r>
          </a:p>
          <a:p>
            <a:pPr eaLnBrk="1" hangingPunct="1">
              <a:lnSpc>
                <a:spcPct val="90000"/>
              </a:lnSpc>
            </a:pPr>
            <a:r>
              <a:rPr lang="en-US" smtClean="0"/>
              <a:t>Separates internal metabolic events from the external environment</a:t>
            </a:r>
          </a:p>
          <a:p>
            <a:pPr eaLnBrk="1" hangingPunct="1">
              <a:lnSpc>
                <a:spcPct val="90000"/>
              </a:lnSpc>
            </a:pPr>
            <a:r>
              <a:rPr lang="en-US" smtClean="0"/>
              <a:t>Controls movement of materials into and out of the cell</a:t>
            </a:r>
          </a:p>
          <a:p>
            <a:pPr eaLnBrk="1" hangingPunct="1">
              <a:lnSpc>
                <a:spcPct val="90000"/>
              </a:lnSpc>
            </a:pPr>
            <a:r>
              <a:rPr lang="en-US" smtClean="0"/>
              <a:t>Double phospholipid membrane (lipid bilayer) that is selectively permeable</a:t>
            </a:r>
          </a:p>
          <a:p>
            <a:pPr lvl="1" eaLnBrk="1" hangingPunct="1">
              <a:lnSpc>
                <a:spcPct val="90000"/>
              </a:lnSpc>
            </a:pPr>
            <a:r>
              <a:rPr lang="en-US" smtClean="0"/>
              <a:t>Small uncharged molecules freely pass</a:t>
            </a:r>
          </a:p>
        </p:txBody>
      </p:sp>
    </p:spTree>
    <p:extLst>
      <p:ext uri="{BB962C8B-B14F-4D97-AF65-F5344CB8AC3E}">
        <p14:creationId xmlns:p14="http://schemas.microsoft.com/office/powerpoint/2010/main" val="49882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Carbohydrates</a:t>
            </a:r>
          </a:p>
        </p:txBody>
      </p:sp>
      <p:sp>
        <p:nvSpPr>
          <p:cNvPr id="8195" name="Rectangle 3"/>
          <p:cNvSpPr>
            <a:spLocks noGrp="1" noChangeArrowheads="1"/>
          </p:cNvSpPr>
          <p:nvPr>
            <p:ph type="body" idx="1"/>
          </p:nvPr>
        </p:nvSpPr>
        <p:spPr>
          <a:xfrm>
            <a:off x="0" y="1600200"/>
            <a:ext cx="4343400" cy="4525963"/>
          </a:xfrm>
        </p:spPr>
        <p:txBody>
          <a:bodyPr/>
          <a:lstStyle/>
          <a:p>
            <a:pPr>
              <a:lnSpc>
                <a:spcPct val="90000"/>
              </a:lnSpc>
            </a:pPr>
            <a:r>
              <a:rPr lang="en-US" sz="2800"/>
              <a:t>Glycogen, an animal starch, is a polysaccharide (made up of monosaccharides)  </a:t>
            </a:r>
          </a:p>
          <a:p>
            <a:pPr lvl="1">
              <a:lnSpc>
                <a:spcPct val="90000"/>
              </a:lnSpc>
            </a:pPr>
            <a:r>
              <a:rPr lang="en-US" sz="2400"/>
              <a:t>Released when your sugar levels are low</a:t>
            </a:r>
          </a:p>
          <a:p>
            <a:pPr>
              <a:lnSpc>
                <a:spcPct val="90000"/>
              </a:lnSpc>
            </a:pPr>
            <a:r>
              <a:rPr lang="en-US" sz="2800"/>
              <a:t>Cellulose, a plant starch, is a polysaccharide</a:t>
            </a:r>
          </a:p>
          <a:p>
            <a:pPr lvl="1">
              <a:lnSpc>
                <a:spcPct val="90000"/>
              </a:lnSpc>
            </a:pPr>
            <a:r>
              <a:rPr lang="en-US" sz="2400"/>
              <a:t>Gives plant strength   and rigidity</a:t>
            </a:r>
          </a:p>
          <a:p>
            <a:pPr lvl="2">
              <a:lnSpc>
                <a:spcPct val="90000"/>
              </a:lnSpc>
            </a:pPr>
            <a:endParaRPr lang="en-US" sz="200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5257800"/>
            <a:ext cx="54483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95400"/>
            <a:ext cx="4800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8057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Lipid review</a:t>
            </a:r>
          </a:p>
        </p:txBody>
      </p:sp>
      <p:sp>
        <p:nvSpPr>
          <p:cNvPr id="30723" name="Content Placeholder 2"/>
          <p:cNvSpPr>
            <a:spLocks noGrp="1"/>
          </p:cNvSpPr>
          <p:nvPr>
            <p:ph idx="1"/>
          </p:nvPr>
        </p:nvSpPr>
        <p:spPr/>
        <p:txBody>
          <a:bodyPr/>
          <a:lstStyle/>
          <a:p>
            <a:endParaRPr lang="en-US" smtClean="0"/>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371600"/>
            <a:ext cx="3344863"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2167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endParaRPr lang="en-US" smtClean="0"/>
          </a:p>
        </p:txBody>
      </p:sp>
      <p:pic>
        <p:nvPicPr>
          <p:cNvPr id="31747"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228600"/>
            <a:ext cx="9144000" cy="6629400"/>
          </a:xfrm>
        </p:spPr>
      </p:pic>
    </p:spTree>
    <p:extLst>
      <p:ext uri="{BB962C8B-B14F-4D97-AF65-F5344CB8AC3E}">
        <p14:creationId xmlns:p14="http://schemas.microsoft.com/office/powerpoint/2010/main" val="34644084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endParaRPr lang="en-US" smtClean="0"/>
          </a:p>
        </p:txBody>
      </p:sp>
      <p:sp>
        <p:nvSpPr>
          <p:cNvPr id="32771" name="Rectangle 3"/>
          <p:cNvSpPr>
            <a:spLocks noGrp="1" noChangeArrowheads="1"/>
          </p:cNvSpPr>
          <p:nvPr>
            <p:ph type="body" idx="1"/>
          </p:nvPr>
        </p:nvSpPr>
        <p:spPr/>
        <p:txBody>
          <a:bodyPr/>
          <a:lstStyle/>
          <a:p>
            <a:pPr eaLnBrk="1" hangingPunct="1"/>
            <a:endParaRPr lang="en-US" smtClean="0"/>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3938"/>
            <a:ext cx="9144000"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2547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Movement of Substances</a:t>
            </a:r>
          </a:p>
        </p:txBody>
      </p:sp>
      <p:sp>
        <p:nvSpPr>
          <p:cNvPr id="33795" name="Rectangle 3"/>
          <p:cNvSpPr>
            <a:spLocks noGrp="1" noChangeArrowheads="1"/>
          </p:cNvSpPr>
          <p:nvPr>
            <p:ph type="body" idx="1"/>
          </p:nvPr>
        </p:nvSpPr>
        <p:spPr/>
        <p:txBody>
          <a:bodyPr/>
          <a:lstStyle/>
          <a:p>
            <a:pPr eaLnBrk="1" hangingPunct="1"/>
            <a:r>
              <a:rPr lang="en-US" smtClean="0"/>
              <a:t>The movement of substances may occur across a </a:t>
            </a:r>
            <a:r>
              <a:rPr lang="en-US" b="1" smtClean="0"/>
              <a:t>selectively permeable</a:t>
            </a:r>
            <a:r>
              <a:rPr lang="en-US" smtClean="0"/>
              <a:t> membrane, which allows only specific substances to pass.</a:t>
            </a:r>
          </a:p>
          <a:p>
            <a:pPr eaLnBrk="1" hangingPunct="1"/>
            <a:r>
              <a:rPr lang="en-US" smtClean="0"/>
              <a:t>Impermeable means nothing can pass</a:t>
            </a:r>
          </a:p>
          <a:p>
            <a:pPr eaLnBrk="1" hangingPunct="1"/>
            <a:r>
              <a:rPr lang="en-US" smtClean="0"/>
              <a:t>Permeable means things can pass</a:t>
            </a:r>
          </a:p>
        </p:txBody>
      </p:sp>
    </p:spTree>
    <p:extLst>
      <p:ext uri="{BB962C8B-B14F-4D97-AF65-F5344CB8AC3E}">
        <p14:creationId xmlns:p14="http://schemas.microsoft.com/office/powerpoint/2010/main" val="1486981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Movement of Substances</a:t>
            </a:r>
          </a:p>
        </p:txBody>
      </p:sp>
      <p:sp>
        <p:nvSpPr>
          <p:cNvPr id="34819" name="Rectangle 3"/>
          <p:cNvSpPr>
            <a:spLocks noGrp="1" noChangeArrowheads="1"/>
          </p:cNvSpPr>
          <p:nvPr>
            <p:ph type="body" idx="1"/>
          </p:nvPr>
        </p:nvSpPr>
        <p:spPr>
          <a:xfrm>
            <a:off x="457200" y="1600200"/>
            <a:ext cx="5257800" cy="4525963"/>
          </a:xfrm>
        </p:spPr>
        <p:txBody>
          <a:bodyPr>
            <a:normAutofit lnSpcReduction="10000"/>
          </a:bodyPr>
          <a:lstStyle/>
          <a:p>
            <a:pPr eaLnBrk="1" hangingPunct="1"/>
            <a:r>
              <a:rPr lang="en-US" smtClean="0"/>
              <a:t>The substance whose movement is being described may be water (the solvent) or it may be the substance dissolved in the water (the solute)</a:t>
            </a:r>
          </a:p>
          <a:p>
            <a:pPr eaLnBrk="1" hangingPunct="1"/>
            <a:r>
              <a:rPr lang="en-US" smtClean="0"/>
              <a:t>Concentration of a solution if the mass of solute in a given volume of solution</a:t>
            </a:r>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825" y="2362200"/>
            <a:ext cx="3686175" cy="276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6213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Movement of Substances</a:t>
            </a:r>
          </a:p>
        </p:txBody>
      </p:sp>
      <p:sp>
        <p:nvSpPr>
          <p:cNvPr id="35843" name="Rectangle 3"/>
          <p:cNvSpPr>
            <a:spLocks noGrp="1" noChangeArrowheads="1"/>
          </p:cNvSpPr>
          <p:nvPr>
            <p:ph type="body" idx="1"/>
          </p:nvPr>
        </p:nvSpPr>
        <p:spPr>
          <a:xfrm>
            <a:off x="457200" y="1600200"/>
            <a:ext cx="4038600" cy="4525963"/>
          </a:xfrm>
        </p:spPr>
        <p:txBody>
          <a:bodyPr/>
          <a:lstStyle/>
          <a:p>
            <a:pPr eaLnBrk="1" hangingPunct="1"/>
            <a:r>
              <a:rPr lang="en-US" sz="2800" smtClean="0"/>
              <a:t>Movement of substances may occur from higher to lower concentrations (down the concentration gradient) or the reverse (up or against the gradient). </a:t>
            </a:r>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24000"/>
            <a:ext cx="4324350"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876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52400"/>
            <a:ext cx="8229600" cy="1143000"/>
          </a:xfrm>
        </p:spPr>
        <p:txBody>
          <a:bodyPr/>
          <a:lstStyle/>
          <a:p>
            <a:pPr eaLnBrk="1" hangingPunct="1"/>
            <a:r>
              <a:rPr lang="en-US" smtClean="0"/>
              <a:t>Movement of Substances</a:t>
            </a:r>
          </a:p>
        </p:txBody>
      </p:sp>
      <p:sp>
        <p:nvSpPr>
          <p:cNvPr id="36867" name="Rectangle 3"/>
          <p:cNvSpPr>
            <a:spLocks noGrp="1" noChangeArrowheads="1"/>
          </p:cNvSpPr>
          <p:nvPr>
            <p:ph type="body" idx="1"/>
          </p:nvPr>
        </p:nvSpPr>
        <p:spPr>
          <a:xfrm>
            <a:off x="457200" y="1066800"/>
            <a:ext cx="8229600" cy="4525963"/>
          </a:xfrm>
        </p:spPr>
        <p:txBody>
          <a:bodyPr>
            <a:normAutofit fontScale="92500" lnSpcReduction="10000"/>
          </a:bodyPr>
          <a:lstStyle/>
          <a:p>
            <a:pPr eaLnBrk="1" hangingPunct="1"/>
            <a:r>
              <a:rPr lang="en-US" smtClean="0"/>
              <a:t>Solute concentrations between 2 areas may be compared.  </a:t>
            </a:r>
          </a:p>
          <a:p>
            <a:pPr lvl="1" eaLnBrk="1" hangingPunct="1"/>
            <a:r>
              <a:rPr lang="en-US" smtClean="0"/>
              <a:t>A solution may be </a:t>
            </a:r>
            <a:r>
              <a:rPr lang="en-US" b="1" smtClean="0"/>
              <a:t>hypertonic</a:t>
            </a:r>
          </a:p>
          <a:p>
            <a:pPr lvl="2" eaLnBrk="1" hangingPunct="1"/>
            <a:r>
              <a:rPr lang="en-US" smtClean="0"/>
              <a:t>A higher concentration of solutes (high sugar solution)</a:t>
            </a:r>
          </a:p>
          <a:p>
            <a:pPr lvl="1" eaLnBrk="1" hangingPunct="1"/>
            <a:r>
              <a:rPr lang="en-US" smtClean="0"/>
              <a:t>A solution may be </a:t>
            </a:r>
            <a:r>
              <a:rPr lang="en-US" b="1" smtClean="0"/>
              <a:t>hypotonic</a:t>
            </a:r>
          </a:p>
          <a:p>
            <a:pPr lvl="2" eaLnBrk="1" hangingPunct="1"/>
            <a:r>
              <a:rPr lang="en-US" smtClean="0"/>
              <a:t>A lower concentration of solutes  (low sugar solution)</a:t>
            </a:r>
          </a:p>
          <a:p>
            <a:pPr lvl="1" eaLnBrk="1" hangingPunct="1"/>
            <a:r>
              <a:rPr lang="en-US" smtClean="0"/>
              <a:t>A solution may be </a:t>
            </a:r>
            <a:r>
              <a:rPr lang="en-US" b="1" smtClean="0"/>
              <a:t>isotonic</a:t>
            </a:r>
          </a:p>
          <a:p>
            <a:pPr lvl="2" eaLnBrk="1" hangingPunct="1"/>
            <a:r>
              <a:rPr lang="en-US" smtClean="0"/>
              <a:t>An equal concentration of solutes</a:t>
            </a:r>
          </a:p>
          <a:p>
            <a:pPr lvl="2" eaLnBrk="1" hangingPunct="1"/>
            <a:r>
              <a:rPr lang="en-US" b="1" smtClean="0"/>
              <a:t>Equilibrium</a:t>
            </a:r>
            <a:r>
              <a:rPr lang="en-US" smtClean="0"/>
              <a:t>: When the concentration of the solute is the same throughout a system-random movement still occurs!</a:t>
            </a:r>
          </a:p>
          <a:p>
            <a:pPr eaLnBrk="1" hangingPunct="1">
              <a:buFontTx/>
              <a:buNone/>
            </a:pPr>
            <a:r>
              <a:rPr lang="en-US" smtClean="0"/>
              <a:t>			</a:t>
            </a:r>
          </a:p>
        </p:txBody>
      </p:sp>
    </p:spTree>
    <p:extLst>
      <p:ext uri="{BB962C8B-B14F-4D97-AF65-F5344CB8AC3E}">
        <p14:creationId xmlns:p14="http://schemas.microsoft.com/office/powerpoint/2010/main" val="4138927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9. Compare </a:t>
            </a:r>
            <a:r>
              <a:rPr lang="en-US" dirty="0"/>
              <a:t>and contrast the structures of an animal cell to a plant cell </a:t>
            </a:r>
          </a:p>
        </p:txBody>
      </p:sp>
    </p:spTree>
    <p:extLst>
      <p:ext uri="{BB962C8B-B14F-4D97-AF65-F5344CB8AC3E}">
        <p14:creationId xmlns:p14="http://schemas.microsoft.com/office/powerpoint/2010/main" val="34720954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p:txBody>
          <a:bodyPr/>
          <a:lstStyle/>
          <a:p>
            <a:pPr eaLnBrk="1" hangingPunct="1"/>
            <a:endParaRPr lang="en-US" smtClean="0"/>
          </a:p>
        </p:txBody>
      </p:sp>
      <p:sp>
        <p:nvSpPr>
          <p:cNvPr id="10243" name="Rectangle 3"/>
          <p:cNvSpPr>
            <a:spLocks noGrp="1" noChangeArrowheads="1"/>
          </p:cNvSpPr>
          <p:nvPr>
            <p:ph type="subTitle" idx="1"/>
          </p:nvPr>
        </p:nvSpPr>
        <p:spPr/>
        <p:txBody>
          <a:bodyPr/>
          <a:lstStyle/>
          <a:p>
            <a:pPr eaLnBrk="1" hangingPunct="1"/>
            <a:endParaRPr lang="en-US" smtClean="0"/>
          </a:p>
        </p:txBody>
      </p:sp>
      <p:pic>
        <p:nvPicPr>
          <p:cNvPr id="102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Text Box 6"/>
          <p:cNvSpPr txBox="1">
            <a:spLocks noChangeArrowheads="1"/>
          </p:cNvSpPr>
          <p:nvPr/>
        </p:nvSpPr>
        <p:spPr bwMode="auto">
          <a:xfrm>
            <a:off x="457200" y="5334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t>PLANT CELL                        V                     ANIMAL CELL</a:t>
            </a:r>
          </a:p>
        </p:txBody>
      </p:sp>
    </p:spTree>
    <p:extLst>
      <p:ext uri="{BB962C8B-B14F-4D97-AF65-F5344CB8AC3E}">
        <p14:creationId xmlns:p14="http://schemas.microsoft.com/office/powerpoint/2010/main" val="368704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Plant v animal cells</a:t>
            </a:r>
          </a:p>
        </p:txBody>
      </p:sp>
      <p:sp>
        <p:nvSpPr>
          <p:cNvPr id="11267" name="Rectangle 3"/>
          <p:cNvSpPr>
            <a:spLocks noGrp="1" noChangeArrowheads="1"/>
          </p:cNvSpPr>
          <p:nvPr>
            <p:ph type="body" idx="1"/>
          </p:nvPr>
        </p:nvSpPr>
        <p:spPr/>
        <p:txBody>
          <a:bodyPr/>
          <a:lstStyle/>
          <a:p>
            <a:pPr eaLnBrk="1" hangingPunct="1"/>
            <a:r>
              <a:rPr lang="en-US" smtClean="0"/>
              <a:t>Plant cells normally have cell walls, chloroplasts, and central vacuoles – animal cells do not</a:t>
            </a:r>
          </a:p>
          <a:p>
            <a:pPr lvl="1" eaLnBrk="1" hangingPunct="1"/>
            <a:r>
              <a:rPr lang="en-US" smtClean="0"/>
              <a:t>Plant cells RARELY contain lysosomes</a:t>
            </a:r>
          </a:p>
          <a:p>
            <a:pPr eaLnBrk="1" hangingPunct="1"/>
            <a:r>
              <a:rPr lang="en-US" smtClean="0"/>
              <a:t>Animal cells have lysosomes and centrioles- plant cells do not</a:t>
            </a:r>
          </a:p>
        </p:txBody>
      </p:sp>
    </p:spTree>
    <p:extLst>
      <p:ext uri="{BB962C8B-B14F-4D97-AF65-F5344CB8AC3E}">
        <p14:creationId xmlns:p14="http://schemas.microsoft.com/office/powerpoint/2010/main" val="1899353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b="1"/>
              <a:t>Carbohydrates-function</a:t>
            </a:r>
          </a:p>
        </p:txBody>
      </p:sp>
      <p:sp>
        <p:nvSpPr>
          <p:cNvPr id="6147" name="Rectangle 3"/>
          <p:cNvSpPr>
            <a:spLocks noGrp="1" noChangeArrowheads="1"/>
          </p:cNvSpPr>
          <p:nvPr>
            <p:ph type="body" idx="1"/>
          </p:nvPr>
        </p:nvSpPr>
        <p:spPr/>
        <p:txBody>
          <a:bodyPr/>
          <a:lstStyle/>
          <a:p>
            <a:r>
              <a:rPr lang="en-US" b="1"/>
              <a:t>Living things use carbs for their main source of energy</a:t>
            </a:r>
          </a:p>
          <a:p>
            <a:r>
              <a:rPr lang="en-US" b="1"/>
              <a:t>Some living things use carbs for structural purposes</a:t>
            </a:r>
          </a:p>
          <a:p>
            <a:pPr lvl="1"/>
            <a:r>
              <a:rPr lang="en-US"/>
              <a:t>Plants get energy for cell activities when glucose is broken down</a:t>
            </a:r>
          </a:p>
          <a:p>
            <a:pPr lvl="1"/>
            <a:r>
              <a:rPr lang="en-US"/>
              <a:t>Living things store starches</a:t>
            </a:r>
          </a:p>
        </p:txBody>
      </p:sp>
    </p:spTree>
    <p:extLst>
      <p:ext uri="{BB962C8B-B14F-4D97-AF65-F5344CB8AC3E}">
        <p14:creationId xmlns:p14="http://schemas.microsoft.com/office/powerpoint/2010/main" val="28231856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lstStyle/>
          <a:p>
            <a:pPr marL="0" indent="0">
              <a:buNone/>
            </a:pPr>
            <a:r>
              <a:rPr lang="en-US" dirty="0" smtClean="0"/>
              <a:t>10. Compare </a:t>
            </a:r>
            <a:r>
              <a:rPr lang="en-US" dirty="0"/>
              <a:t>and contrast the functions of </a:t>
            </a:r>
            <a:r>
              <a:rPr lang="en-US" i="1" dirty="0"/>
              <a:t>autotrophs</a:t>
            </a:r>
            <a:r>
              <a:rPr lang="en-US" dirty="0"/>
              <a:t> and </a:t>
            </a:r>
            <a:r>
              <a:rPr lang="en-US" i="1" dirty="0"/>
              <a:t>heterotrophs</a:t>
            </a:r>
            <a:endParaRPr lang="en-US" dirty="0"/>
          </a:p>
        </p:txBody>
      </p:sp>
    </p:spTree>
    <p:extLst>
      <p:ext uri="{BB962C8B-B14F-4D97-AF65-F5344CB8AC3E}">
        <p14:creationId xmlns:p14="http://schemas.microsoft.com/office/powerpoint/2010/main" val="1028851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AUTOTROPHS</a:t>
            </a:r>
          </a:p>
        </p:txBody>
      </p:sp>
      <p:sp>
        <p:nvSpPr>
          <p:cNvPr id="9219" name="Rectangle 3"/>
          <p:cNvSpPr>
            <a:spLocks noGrp="1" noChangeArrowheads="1"/>
          </p:cNvSpPr>
          <p:nvPr>
            <p:ph type="body" idx="1"/>
          </p:nvPr>
        </p:nvSpPr>
        <p:spPr/>
        <p:txBody>
          <a:bodyPr/>
          <a:lstStyle/>
          <a:p>
            <a:pPr>
              <a:lnSpc>
                <a:spcPct val="80000"/>
              </a:lnSpc>
            </a:pPr>
            <a:r>
              <a:rPr lang="en-US" sz="2800" b="1"/>
              <a:t>Autotrophs</a:t>
            </a:r>
            <a:r>
              <a:rPr lang="en-US" sz="2800"/>
              <a:t> produce their own food for energy</a:t>
            </a:r>
          </a:p>
          <a:p>
            <a:pPr>
              <a:lnSpc>
                <a:spcPct val="80000"/>
              </a:lnSpc>
            </a:pPr>
            <a:r>
              <a:rPr lang="en-US" sz="2800"/>
              <a:t>Autotrophs are the </a:t>
            </a:r>
            <a:r>
              <a:rPr lang="en-US" sz="2800" i="1"/>
              <a:t>producers</a:t>
            </a:r>
            <a:r>
              <a:rPr lang="en-US" sz="2800"/>
              <a:t> of the biosphere, producing organic molecules (sugar in the form of glucose) from CO</a:t>
            </a:r>
            <a:r>
              <a:rPr lang="en-US" sz="2800" baseline="-25000"/>
              <a:t>2</a:t>
            </a:r>
            <a:r>
              <a:rPr lang="en-US" sz="2800"/>
              <a:t> and other inorganic molecules</a:t>
            </a:r>
          </a:p>
          <a:p>
            <a:pPr>
              <a:lnSpc>
                <a:spcPct val="80000"/>
              </a:lnSpc>
            </a:pPr>
            <a:r>
              <a:rPr lang="en-US" sz="2800"/>
              <a:t>Almost all plants are </a:t>
            </a:r>
            <a:r>
              <a:rPr lang="en-US" sz="2800" i="1"/>
              <a:t>photo</a:t>
            </a:r>
            <a:r>
              <a:rPr lang="en-US" sz="2800"/>
              <a:t>autotrophs, using the energy of sunlight to make organic molecules from H</a:t>
            </a:r>
            <a:r>
              <a:rPr lang="en-US" sz="2800" baseline="-25000"/>
              <a:t>2</a:t>
            </a:r>
            <a:r>
              <a:rPr lang="en-US" sz="2800"/>
              <a:t>0 and CO</a:t>
            </a:r>
            <a:r>
              <a:rPr lang="en-US" sz="2800" baseline="-25000"/>
              <a:t>2</a:t>
            </a:r>
            <a:r>
              <a:rPr lang="en-US" sz="2800"/>
              <a:t> </a:t>
            </a:r>
          </a:p>
          <a:p>
            <a:pPr>
              <a:lnSpc>
                <a:spcPct val="80000"/>
              </a:lnSpc>
            </a:pPr>
            <a:r>
              <a:rPr lang="en-US" sz="2800"/>
              <a:t>Some chemosynthetic bacteria produce carbohydrates in the absence of light, and don’t use photosynthesis. (p. 68)</a:t>
            </a:r>
          </a:p>
        </p:txBody>
      </p:sp>
    </p:spTree>
    <p:extLst>
      <p:ext uri="{BB962C8B-B14F-4D97-AF65-F5344CB8AC3E}">
        <p14:creationId xmlns:p14="http://schemas.microsoft.com/office/powerpoint/2010/main" val="83073332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HETEROTROPHS</a:t>
            </a:r>
          </a:p>
        </p:txBody>
      </p:sp>
      <p:sp>
        <p:nvSpPr>
          <p:cNvPr id="10243" name="Rectangle 3"/>
          <p:cNvSpPr>
            <a:spLocks noGrp="1" noChangeArrowheads="1"/>
          </p:cNvSpPr>
          <p:nvPr>
            <p:ph type="body" idx="1"/>
          </p:nvPr>
        </p:nvSpPr>
        <p:spPr/>
        <p:txBody>
          <a:bodyPr/>
          <a:lstStyle/>
          <a:p>
            <a:r>
              <a:rPr lang="en-US" b="1"/>
              <a:t>Heterotrophs</a:t>
            </a:r>
            <a:r>
              <a:rPr lang="en-US"/>
              <a:t> eat other organisms for food/energy</a:t>
            </a:r>
          </a:p>
          <a:p>
            <a:r>
              <a:rPr lang="en-US"/>
              <a:t>Heterotrophs are the </a:t>
            </a:r>
            <a:r>
              <a:rPr lang="en-US" i="1"/>
              <a:t>consumers</a:t>
            </a:r>
            <a:r>
              <a:rPr lang="en-US"/>
              <a:t> of the biosphere</a:t>
            </a:r>
          </a:p>
          <a:p>
            <a:r>
              <a:rPr lang="en-US"/>
              <a:t>Almost all animals are heterotrophs</a:t>
            </a:r>
          </a:p>
          <a:p>
            <a:r>
              <a:rPr lang="en-US"/>
              <a:t>Almost all heterotrophs, including humans, depend on photoautotrophs for food and O</a:t>
            </a:r>
            <a:r>
              <a:rPr lang="en-US" baseline="-25000"/>
              <a:t>2</a:t>
            </a:r>
          </a:p>
          <a:p>
            <a:endParaRPr lang="en-US" baseline="-25000"/>
          </a:p>
        </p:txBody>
      </p:sp>
    </p:spTree>
    <p:extLst>
      <p:ext uri="{BB962C8B-B14F-4D97-AF65-F5344CB8AC3E}">
        <p14:creationId xmlns:p14="http://schemas.microsoft.com/office/powerpoint/2010/main" val="24831642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Different types of heterotrophs</a:t>
            </a:r>
          </a:p>
        </p:txBody>
      </p:sp>
      <p:sp>
        <p:nvSpPr>
          <p:cNvPr id="11267" name="Rectangle 3"/>
          <p:cNvSpPr>
            <a:spLocks noGrp="1" noChangeArrowheads="1"/>
          </p:cNvSpPr>
          <p:nvPr>
            <p:ph type="body" idx="1"/>
          </p:nvPr>
        </p:nvSpPr>
        <p:spPr/>
        <p:txBody>
          <a:bodyPr/>
          <a:lstStyle/>
          <a:p>
            <a:r>
              <a:rPr lang="en-US"/>
              <a:t>Herbivores eat only plants</a:t>
            </a:r>
          </a:p>
          <a:p>
            <a:r>
              <a:rPr lang="en-US"/>
              <a:t>Carnivores eat animals</a:t>
            </a:r>
          </a:p>
          <a:p>
            <a:r>
              <a:rPr lang="en-US"/>
              <a:t>Omnivores eat both plants and animals</a:t>
            </a:r>
          </a:p>
          <a:p>
            <a:r>
              <a:rPr lang="en-US"/>
              <a:t>Detritivores eat plant and animal remains and other dead matter (mites, earthworms, snails, crabs)</a:t>
            </a:r>
          </a:p>
          <a:p>
            <a:r>
              <a:rPr lang="en-US"/>
              <a:t>Decomposers break down organic matter (bacteria and fungi)</a:t>
            </a:r>
          </a:p>
        </p:txBody>
      </p:sp>
    </p:spTree>
    <p:extLst>
      <p:ext uri="{BB962C8B-B14F-4D97-AF65-F5344CB8AC3E}">
        <p14:creationId xmlns:p14="http://schemas.microsoft.com/office/powerpoint/2010/main" val="9103025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fontScale="90000"/>
          </a:bodyPr>
          <a:lstStyle/>
          <a:p>
            <a:r>
              <a:rPr lang="en-US" sz="4000"/>
              <a:t>How are autotrophs and heterotrophs similar?</a:t>
            </a:r>
          </a:p>
        </p:txBody>
      </p:sp>
      <p:sp>
        <p:nvSpPr>
          <p:cNvPr id="32771" name="Rectangle 3"/>
          <p:cNvSpPr>
            <a:spLocks noGrp="1" noChangeArrowheads="1"/>
          </p:cNvSpPr>
          <p:nvPr>
            <p:ph type="body" idx="1"/>
          </p:nvPr>
        </p:nvSpPr>
        <p:spPr>
          <a:xfrm>
            <a:off x="457200" y="1600200"/>
            <a:ext cx="4495800" cy="4525963"/>
          </a:xfrm>
        </p:spPr>
        <p:txBody>
          <a:bodyPr/>
          <a:lstStyle/>
          <a:p>
            <a:pPr>
              <a:lnSpc>
                <a:spcPct val="90000"/>
              </a:lnSpc>
            </a:pPr>
            <a:r>
              <a:rPr lang="en-US" sz="2800"/>
              <a:t>They are both living things</a:t>
            </a:r>
          </a:p>
          <a:p>
            <a:pPr>
              <a:lnSpc>
                <a:spcPct val="90000"/>
              </a:lnSpc>
            </a:pPr>
            <a:r>
              <a:rPr lang="en-US" sz="2800"/>
              <a:t>They both need food to live</a:t>
            </a:r>
          </a:p>
          <a:p>
            <a:pPr>
              <a:lnSpc>
                <a:spcPct val="90000"/>
              </a:lnSpc>
            </a:pPr>
            <a:r>
              <a:rPr lang="en-US" sz="2800"/>
              <a:t>They both want air and water to live</a:t>
            </a:r>
          </a:p>
          <a:p>
            <a:pPr>
              <a:lnSpc>
                <a:spcPct val="90000"/>
              </a:lnSpc>
            </a:pPr>
            <a:r>
              <a:rPr lang="en-US" sz="2800"/>
              <a:t>Both need energy</a:t>
            </a:r>
          </a:p>
          <a:p>
            <a:pPr>
              <a:lnSpc>
                <a:spcPct val="90000"/>
              </a:lnSpc>
            </a:pPr>
            <a:r>
              <a:rPr lang="en-US" sz="2800"/>
              <a:t>Both require organic molecules (food) for metabolism</a:t>
            </a:r>
          </a:p>
          <a:p>
            <a:pPr>
              <a:lnSpc>
                <a:spcPct val="90000"/>
              </a:lnSpc>
            </a:pPr>
            <a:endParaRPr lang="en-US" sz="2800"/>
          </a:p>
        </p:txBody>
      </p:sp>
      <p:pic>
        <p:nvPicPr>
          <p:cNvPr id="32773" name="Picture 5" descr="300px-Auto-and_heterotrop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663" y="1447800"/>
            <a:ext cx="4160837"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511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and Cells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11. Compare </a:t>
            </a:r>
            <a:r>
              <a:rPr lang="en-US" dirty="0"/>
              <a:t>and contrast </a:t>
            </a:r>
            <a:r>
              <a:rPr lang="en-US" i="1" dirty="0"/>
              <a:t>active transport</a:t>
            </a:r>
            <a:r>
              <a:rPr lang="en-US" dirty="0"/>
              <a:t> and </a:t>
            </a:r>
            <a:r>
              <a:rPr lang="en-US" i="1" dirty="0"/>
              <a:t>passive transport</a:t>
            </a:r>
            <a:r>
              <a:rPr lang="en-US" dirty="0"/>
              <a:t> </a:t>
            </a:r>
            <a:r>
              <a:rPr lang="en-US" i="1" dirty="0"/>
              <a:t>mechanisms:</a:t>
            </a:r>
            <a:endParaRPr lang="en-US" dirty="0"/>
          </a:p>
          <a:p>
            <a:pPr lvl="0"/>
            <a:r>
              <a:rPr lang="en-US" i="1" dirty="0"/>
              <a:t>diffusion </a:t>
            </a:r>
            <a:endParaRPr lang="en-US" dirty="0"/>
          </a:p>
          <a:p>
            <a:pPr lvl="0"/>
            <a:r>
              <a:rPr lang="en-US" i="1" dirty="0"/>
              <a:t>osmosis</a:t>
            </a:r>
            <a:endParaRPr lang="en-US" dirty="0"/>
          </a:p>
          <a:p>
            <a:pPr lvl="0"/>
            <a:r>
              <a:rPr lang="en-US" i="1" dirty="0"/>
              <a:t>endocytosis</a:t>
            </a:r>
            <a:endParaRPr lang="en-US" dirty="0"/>
          </a:p>
          <a:p>
            <a:pPr lvl="0"/>
            <a:r>
              <a:rPr lang="en-US" i="1" dirty="0"/>
              <a:t>exocytosis</a:t>
            </a:r>
            <a:endParaRPr lang="en-US" dirty="0"/>
          </a:p>
          <a:p>
            <a:pPr lvl="0"/>
            <a:r>
              <a:rPr lang="en-US" i="1" dirty="0"/>
              <a:t>phagocytosis</a:t>
            </a:r>
            <a:endParaRPr lang="en-US" dirty="0"/>
          </a:p>
          <a:p>
            <a:pPr lvl="0"/>
            <a:r>
              <a:rPr lang="en-US" i="1" dirty="0"/>
              <a:t>pinocytosis</a:t>
            </a:r>
            <a:endParaRPr lang="en-US" dirty="0"/>
          </a:p>
          <a:p>
            <a:endParaRPr lang="en-US" dirty="0"/>
          </a:p>
        </p:txBody>
      </p:sp>
    </p:spTree>
    <p:extLst>
      <p:ext uri="{BB962C8B-B14F-4D97-AF65-F5344CB8AC3E}">
        <p14:creationId xmlns:p14="http://schemas.microsoft.com/office/powerpoint/2010/main" val="39202909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Movement of Substances</a:t>
            </a:r>
          </a:p>
        </p:txBody>
      </p:sp>
      <p:sp>
        <p:nvSpPr>
          <p:cNvPr id="37891" name="Rectangle 3"/>
          <p:cNvSpPr>
            <a:spLocks noGrp="1" noChangeArrowheads="1"/>
          </p:cNvSpPr>
          <p:nvPr>
            <p:ph type="body" idx="1"/>
          </p:nvPr>
        </p:nvSpPr>
        <p:spPr>
          <a:xfrm>
            <a:off x="457200" y="1219200"/>
            <a:ext cx="8229600" cy="1524000"/>
          </a:xfrm>
        </p:spPr>
        <p:txBody>
          <a:bodyPr/>
          <a:lstStyle/>
          <a:p>
            <a:pPr eaLnBrk="1" hangingPunct="1">
              <a:lnSpc>
                <a:spcPct val="80000"/>
              </a:lnSpc>
            </a:pPr>
            <a:r>
              <a:rPr lang="en-US" sz="2800" smtClean="0"/>
              <a:t>The movement of substances may be passive or active.</a:t>
            </a:r>
          </a:p>
          <a:p>
            <a:pPr lvl="1" eaLnBrk="1" hangingPunct="1">
              <a:lnSpc>
                <a:spcPct val="80000"/>
              </a:lnSpc>
            </a:pPr>
            <a:r>
              <a:rPr lang="en-US" sz="2400" smtClean="0"/>
              <a:t>Active movement requires the expenditure of energy and usually occurs up a gradient</a:t>
            </a:r>
          </a:p>
        </p:txBody>
      </p:sp>
      <p:pic>
        <p:nvPicPr>
          <p:cNvPr id="37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09875"/>
            <a:ext cx="565785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6867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Passive transport</a:t>
            </a:r>
          </a:p>
        </p:txBody>
      </p:sp>
      <p:sp>
        <p:nvSpPr>
          <p:cNvPr id="37891" name="Rectangle 3"/>
          <p:cNvSpPr>
            <a:spLocks noGrp="1" noChangeArrowheads="1"/>
          </p:cNvSpPr>
          <p:nvPr>
            <p:ph type="body" idx="1"/>
          </p:nvPr>
        </p:nvSpPr>
        <p:spPr/>
        <p:txBody>
          <a:bodyPr/>
          <a:lstStyle/>
          <a:p>
            <a:pPr marL="609600" indent="-609600" eaLnBrk="1" hangingPunct="1">
              <a:defRPr/>
            </a:pPr>
            <a:r>
              <a:rPr lang="en-US" sz="2800" dirty="0" smtClean="0"/>
              <a:t>Describe the movement of substances from regions of </a:t>
            </a:r>
            <a:r>
              <a:rPr lang="en-US" sz="2800" b="1" dirty="0" smtClean="0"/>
              <a:t>higher to lower </a:t>
            </a:r>
            <a:r>
              <a:rPr lang="en-US" sz="2800" dirty="0" smtClean="0"/>
              <a:t>concentrations (down a concentration gradient) and </a:t>
            </a:r>
            <a:r>
              <a:rPr lang="en-US" sz="2800" b="1" dirty="0" smtClean="0"/>
              <a:t>do not require expenditure of energy</a:t>
            </a:r>
            <a:r>
              <a:rPr lang="en-US" sz="2800" dirty="0" smtClean="0"/>
              <a:t>.</a:t>
            </a:r>
          </a:p>
          <a:p>
            <a:pPr marL="609600" indent="-609600" eaLnBrk="1" hangingPunct="1">
              <a:buFontTx/>
              <a:buAutoNum type="arabicParenR"/>
              <a:defRPr/>
            </a:pPr>
            <a:r>
              <a:rPr lang="en-US" sz="2800" b="1" dirty="0" smtClean="0"/>
              <a:t>Diffusion</a:t>
            </a:r>
          </a:p>
          <a:p>
            <a:pPr marL="609600" indent="-609600" eaLnBrk="1" hangingPunct="1">
              <a:buFontTx/>
              <a:buAutoNum type="arabicParenR"/>
              <a:defRPr/>
            </a:pPr>
            <a:r>
              <a:rPr lang="en-US" sz="2800" b="1" dirty="0" smtClean="0"/>
              <a:t>Facilitated Diffusion</a:t>
            </a:r>
          </a:p>
          <a:p>
            <a:pPr marL="609600" indent="-609600" eaLnBrk="1" hangingPunct="1">
              <a:buFontTx/>
              <a:buAutoNum type="arabicParenR"/>
              <a:defRPr/>
            </a:pPr>
            <a:r>
              <a:rPr lang="en-US" sz="2800" b="1" dirty="0" smtClean="0"/>
              <a:t>Osmosis</a:t>
            </a:r>
          </a:p>
          <a:p>
            <a:pPr marL="609600" indent="-609600" eaLnBrk="1" hangingPunct="1">
              <a:buFontTx/>
              <a:buAutoNum type="arabicParenR"/>
              <a:defRPr/>
            </a:pPr>
            <a:r>
              <a:rPr lang="en-US" sz="2800" b="1" dirty="0" smtClean="0"/>
              <a:t>Plasmolysis</a:t>
            </a:r>
          </a:p>
          <a:p>
            <a:pPr marL="0" indent="0" eaLnBrk="1" hangingPunct="1">
              <a:buFontTx/>
              <a:buNone/>
              <a:defRPr/>
            </a:pPr>
            <a:endParaRPr lang="en-US" sz="2800" dirty="0" smtClean="0"/>
          </a:p>
        </p:txBody>
      </p:sp>
    </p:spTree>
    <p:extLst>
      <p:ext uri="{BB962C8B-B14F-4D97-AF65-F5344CB8AC3E}">
        <p14:creationId xmlns:p14="http://schemas.microsoft.com/office/powerpoint/2010/main" val="2638904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1) Diffusion</a:t>
            </a:r>
          </a:p>
        </p:txBody>
      </p:sp>
      <p:sp>
        <p:nvSpPr>
          <p:cNvPr id="39939" name="Rectangle 3"/>
          <p:cNvSpPr>
            <a:spLocks noGrp="1" noChangeArrowheads="1"/>
          </p:cNvSpPr>
          <p:nvPr>
            <p:ph type="body" idx="1"/>
          </p:nvPr>
        </p:nvSpPr>
        <p:spPr/>
        <p:txBody>
          <a:bodyPr/>
          <a:lstStyle/>
          <a:p>
            <a:pPr eaLnBrk="1" hangingPunct="1"/>
            <a:r>
              <a:rPr lang="en-US" smtClean="0"/>
              <a:t>Net movement of substances from an area of higher concentration to an area of lower concentration</a:t>
            </a:r>
          </a:p>
          <a:p>
            <a:pPr eaLnBrk="1" hangingPunct="1"/>
            <a:r>
              <a:rPr lang="en-US" smtClean="0"/>
              <a:t>Movement occurs because of random and constant motion of all molecules</a:t>
            </a:r>
          </a:p>
          <a:p>
            <a:pPr eaLnBrk="1" hangingPunct="1"/>
            <a:r>
              <a:rPr lang="en-US" smtClean="0"/>
              <a:t>Eventually, a state of equilibrium is attained where molecules are uniformly distributed but continue to move randomly</a:t>
            </a:r>
          </a:p>
        </p:txBody>
      </p:sp>
    </p:spTree>
    <p:extLst>
      <p:ext uri="{BB962C8B-B14F-4D97-AF65-F5344CB8AC3E}">
        <p14:creationId xmlns:p14="http://schemas.microsoft.com/office/powerpoint/2010/main" val="42437127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endParaRPr lang="en-US" smtClean="0"/>
          </a:p>
        </p:txBody>
      </p:sp>
      <p:sp>
        <p:nvSpPr>
          <p:cNvPr id="40963" name="Rectangle 3"/>
          <p:cNvSpPr>
            <a:spLocks noGrp="1" noChangeArrowheads="1"/>
          </p:cNvSpPr>
          <p:nvPr>
            <p:ph type="body" idx="1"/>
          </p:nvPr>
        </p:nvSpPr>
        <p:spPr/>
        <p:txBody>
          <a:bodyPr/>
          <a:lstStyle/>
          <a:p>
            <a:pPr eaLnBrk="1" hangingPunct="1"/>
            <a:endParaRPr lang="en-US" smtClean="0"/>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
            <a:ext cx="9144000" cy="582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5151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6753</Words>
  <Application>Microsoft Office PowerPoint</Application>
  <PresentationFormat>On-screen Show (4:3)</PresentationFormat>
  <Paragraphs>960</Paragraphs>
  <Slides>192</Slides>
  <Notes>10</Notes>
  <HiddenSlides>0</HiddenSlides>
  <MMClips>0</MMClips>
  <ScaleCrop>false</ScaleCrop>
  <HeadingPairs>
    <vt:vector size="4" baseType="variant">
      <vt:variant>
        <vt:lpstr>Theme</vt:lpstr>
      </vt:variant>
      <vt:variant>
        <vt:i4>1</vt:i4>
      </vt:variant>
      <vt:variant>
        <vt:lpstr>Slide Titles</vt:lpstr>
      </vt:variant>
      <vt:variant>
        <vt:i4>192</vt:i4>
      </vt:variant>
    </vt:vector>
  </HeadingPairs>
  <TitlesOfParts>
    <vt:vector size="193" baseType="lpstr">
      <vt:lpstr>Office Theme</vt:lpstr>
      <vt:lpstr>Molecules and Cells</vt:lpstr>
      <vt:lpstr>Molecules and Cells </vt:lpstr>
      <vt:lpstr>Molecules and Cells</vt:lpstr>
      <vt:lpstr>Carbon</vt:lpstr>
      <vt:lpstr>PowerPoint Presentation</vt:lpstr>
      <vt:lpstr>Macromolecules</vt:lpstr>
      <vt:lpstr>Carbohydrates-structure</vt:lpstr>
      <vt:lpstr>Carbohydrates</vt:lpstr>
      <vt:lpstr>Carbohydrates-function</vt:lpstr>
      <vt:lpstr>PowerPoint Presentation</vt:lpstr>
      <vt:lpstr>Lipids - structure</vt:lpstr>
      <vt:lpstr>PowerPoint Presentation</vt:lpstr>
      <vt:lpstr>Lipids - function</vt:lpstr>
      <vt:lpstr>Nucleic acids - structure</vt:lpstr>
      <vt:lpstr>PowerPoint Presentation</vt:lpstr>
      <vt:lpstr>Proteins- structure</vt:lpstr>
      <vt:lpstr>R goups</vt:lpstr>
      <vt:lpstr>PowerPoint Presentation</vt:lpstr>
      <vt:lpstr>Proteins - function</vt:lpstr>
      <vt:lpstr>QUIZ-Fill in the table</vt:lpstr>
      <vt:lpstr>Molecules and Cells</vt:lpstr>
      <vt:lpstr>Enzymes</vt:lpstr>
      <vt:lpstr>Enzymes</vt:lpstr>
      <vt:lpstr>PowerPoint Presentation</vt:lpstr>
      <vt:lpstr>PowerPoint Presentation</vt:lpstr>
      <vt:lpstr>Enzymes: E + S  ES  E + P</vt:lpstr>
      <vt:lpstr>PowerPoint Presentation</vt:lpstr>
      <vt:lpstr>Enzyme Inhibitors </vt:lpstr>
      <vt:lpstr>PowerPoint Presentation</vt:lpstr>
      <vt:lpstr>2H2O2  2H20 + O2 </vt:lpstr>
      <vt:lpstr>Regulation of enzyme activity </vt:lpstr>
      <vt:lpstr>QUIZ</vt:lpstr>
      <vt:lpstr>QUIZ-MULTIPLE CHOICE</vt:lpstr>
      <vt:lpstr>Molecules and Cells</vt:lpstr>
      <vt:lpstr>Polarity</vt:lpstr>
      <vt:lpstr>Hydrogen bonds</vt:lpstr>
      <vt:lpstr>Cohesion</vt:lpstr>
      <vt:lpstr>Surface Tension continued</vt:lpstr>
      <vt:lpstr>Adhesion</vt:lpstr>
      <vt:lpstr>pH</vt:lpstr>
      <vt:lpstr>QUIZ</vt:lpstr>
      <vt:lpstr>Molecules and Cells</vt:lpstr>
      <vt:lpstr>Chemical reactions</vt:lpstr>
      <vt:lpstr>Releasing energy-exergonic  Consuming energy-endergonic</vt:lpstr>
      <vt:lpstr>PowerPoint Presentation</vt:lpstr>
      <vt:lpstr>Consuming energy-endergonic</vt:lpstr>
      <vt:lpstr>Not all exergonic reactions are spontaneous</vt:lpstr>
      <vt:lpstr>Endergonic v Exergonic reactions</vt:lpstr>
      <vt:lpstr>QUIZ-ENDERGONIC/EXERGONIC?</vt:lpstr>
      <vt:lpstr>Molecules and Cells</vt:lpstr>
      <vt:lpstr>PowerPoint Presentation</vt:lpstr>
      <vt:lpstr>Molecules and Cells</vt:lpstr>
      <vt:lpstr>PowerPoint Presentation</vt:lpstr>
      <vt:lpstr>PowerPoint Presentation</vt:lpstr>
      <vt:lpstr>PowerPoint Presentation</vt:lpstr>
      <vt:lpstr>Prokaryotes</vt:lpstr>
      <vt:lpstr>Eukaryotes</vt:lpstr>
      <vt:lpstr>PowerPoint Presentation</vt:lpstr>
      <vt:lpstr>Molecules and Cells</vt:lpstr>
      <vt:lpstr>Four functions of cell structures</vt:lpstr>
      <vt:lpstr>Nucleus-control center</vt:lpstr>
      <vt:lpstr>Ribosomes-factory that makes proteins</vt:lpstr>
      <vt:lpstr>Endoplasmic Reticulum- modifier</vt:lpstr>
      <vt:lpstr>PowerPoint Presentation</vt:lpstr>
      <vt:lpstr>Golgi apparatus-modifies, sorts, and packages for storage or excretion</vt:lpstr>
      <vt:lpstr>PowerPoint Presentation</vt:lpstr>
      <vt:lpstr>Lysosomes-clean up crew</vt:lpstr>
      <vt:lpstr>PowerPoint Presentation</vt:lpstr>
      <vt:lpstr>Vacuole-storage</vt:lpstr>
      <vt:lpstr>Mitochondria-energy for animals</vt:lpstr>
      <vt:lpstr>Chloroplasts-energy for plants</vt:lpstr>
      <vt:lpstr>Cytoskeleton</vt:lpstr>
      <vt:lpstr>PowerPoint Presentation</vt:lpstr>
      <vt:lpstr>Flagella and cilia</vt:lpstr>
      <vt:lpstr>Cytoplasm</vt:lpstr>
      <vt:lpstr>Cell Wall</vt:lpstr>
      <vt:lpstr>Cell Membrane (plasma membrane)</vt:lpstr>
      <vt:lpstr>Molecules and Cells</vt:lpstr>
      <vt:lpstr>Cell Membrane (plasma membrane)</vt:lpstr>
      <vt:lpstr>Lipid review</vt:lpstr>
      <vt:lpstr>PowerPoint Presentation</vt:lpstr>
      <vt:lpstr>PowerPoint Presentation</vt:lpstr>
      <vt:lpstr>Movement of Substances</vt:lpstr>
      <vt:lpstr>Movement of Substances</vt:lpstr>
      <vt:lpstr>Movement of Substances</vt:lpstr>
      <vt:lpstr>Movement of Substances</vt:lpstr>
      <vt:lpstr>Molecules and Cells</vt:lpstr>
      <vt:lpstr>PowerPoint Presentation</vt:lpstr>
      <vt:lpstr>Plant v animal cells</vt:lpstr>
      <vt:lpstr>Molecules and Cells</vt:lpstr>
      <vt:lpstr>AUTOTROPHS</vt:lpstr>
      <vt:lpstr>HETEROTROPHS</vt:lpstr>
      <vt:lpstr>Different types of heterotrophs</vt:lpstr>
      <vt:lpstr>How are autotrophs and heterotrophs similar?</vt:lpstr>
      <vt:lpstr>Molecules and Cells</vt:lpstr>
      <vt:lpstr>Movement of Substances</vt:lpstr>
      <vt:lpstr>Passive transport</vt:lpstr>
      <vt:lpstr>1) Diffusion</vt:lpstr>
      <vt:lpstr>PowerPoint Presentation</vt:lpstr>
      <vt:lpstr>2) Facilitated diffusion</vt:lpstr>
      <vt:lpstr>3) Osmosis</vt:lpstr>
      <vt:lpstr>4) Plasmolysis </vt:lpstr>
      <vt:lpstr>Osmotic Pressure</vt:lpstr>
      <vt:lpstr>Active transport</vt:lpstr>
      <vt:lpstr>PowerPoint Presentation</vt:lpstr>
      <vt:lpstr>Exocytosis</vt:lpstr>
      <vt:lpstr>Endocytosis</vt:lpstr>
      <vt:lpstr>Phagocytosis</vt:lpstr>
      <vt:lpstr>Pinocytosis</vt:lpstr>
      <vt:lpstr>PowerPoint Presentation</vt:lpstr>
      <vt:lpstr>PowerPoint Presentation</vt:lpstr>
      <vt:lpstr>Molecules and Cells</vt:lpstr>
      <vt:lpstr>Cell Cycle</vt:lpstr>
      <vt:lpstr>Interphase</vt:lpstr>
      <vt:lpstr>Cell Cycle – Interphase –First Growth Phase</vt:lpstr>
      <vt:lpstr>Cell Cycle - Interphase – DNA Synthesis </vt:lpstr>
      <vt:lpstr>Cell Cycle - Interphase - Second Growth Phase</vt:lpstr>
      <vt:lpstr>Cell Cycle-cell division </vt:lpstr>
      <vt:lpstr>Cell Cycle – Checkpoints</vt:lpstr>
      <vt:lpstr>Mitosis</vt:lpstr>
      <vt:lpstr>Chromosomes</vt:lpstr>
      <vt:lpstr>DNA has 2 Distinct Forms</vt:lpstr>
      <vt:lpstr>Chromosomes continued</vt:lpstr>
      <vt:lpstr>More Chromosomes</vt:lpstr>
      <vt:lpstr>The Machinery of Mitosis</vt:lpstr>
      <vt:lpstr>Prophase – the first step in cell division</vt:lpstr>
      <vt:lpstr>Metaphase – middle phase</vt:lpstr>
      <vt:lpstr>Anaphase –apart phase</vt:lpstr>
      <vt:lpstr>Telophase</vt:lpstr>
      <vt:lpstr>Cytokinesis- dividing the cytoplasm</vt:lpstr>
      <vt:lpstr>Molecules and Cells</vt:lpstr>
      <vt:lpstr>Summary of Mitosis</vt:lpstr>
      <vt:lpstr>PowerPoint Presentation</vt:lpstr>
      <vt:lpstr>PowerPoint Presentation</vt:lpstr>
      <vt:lpstr>Molecules and Cells</vt:lpstr>
      <vt:lpstr>Mitosis Review</vt:lpstr>
      <vt:lpstr>This is a KARYOTYPE.  Autosomes ( pairs 1-22) and sex chromosomes (pair 23) diploid = 2 sets of chromosomes (this cell is diploid-has 46) homologous = term used to refer to chromosomes that each have a corresponding chromosome from the opposite sex parent </vt:lpstr>
      <vt:lpstr>Gene Maps p. 280</vt:lpstr>
      <vt:lpstr>Somatic cells v Reproductive Cells (gametes)</vt:lpstr>
      <vt:lpstr>Meiosis Preview</vt:lpstr>
      <vt:lpstr>PowerPoint Presentation</vt:lpstr>
      <vt:lpstr>PowerPoint Presentation</vt:lpstr>
      <vt:lpstr>In addition to Crossing-Over, the process of meiosis ensures that chromosomes are randomly assorted. The following images show three separate possibility for a single cell that has undergone meiosis. Look at all the different combinations.  </vt:lpstr>
      <vt:lpstr>PowerPoint Presentation</vt:lpstr>
      <vt:lpstr>PowerPoint Presentation</vt:lpstr>
      <vt:lpstr>Why do we need a special type of cell division just for making gametes? </vt:lpstr>
      <vt:lpstr>Mitosis v Meiosis</vt:lpstr>
      <vt:lpstr>Fertilization</vt:lpstr>
      <vt:lpstr>Molecules and Cells</vt:lpstr>
      <vt:lpstr>PowerPoint Presentation</vt:lpstr>
      <vt:lpstr>PowerPoint Presentation</vt:lpstr>
      <vt:lpstr>PowerPoint Presentation</vt:lpstr>
      <vt:lpstr>Molecules and Cells</vt:lpstr>
      <vt:lpstr>Compare/Contrast Structure</vt:lpstr>
      <vt:lpstr>PowerPoint Presentation</vt:lpstr>
      <vt:lpstr>Compare/Contrast Function</vt:lpstr>
      <vt:lpstr>PowerPoint Presentation</vt:lpstr>
      <vt:lpstr>Molecules and Cells</vt:lpstr>
      <vt:lpstr>Molecules and Cells</vt:lpstr>
      <vt:lpstr>Big picture</vt:lpstr>
      <vt:lpstr>Which equation is endergonic? Exergonic?</vt:lpstr>
      <vt:lpstr>Where does glucose come from?  Oxygen?</vt:lpstr>
      <vt:lpstr>Aerobic v anaerobic respiration</vt:lpstr>
      <vt:lpstr>Prokaryotes</vt:lpstr>
      <vt:lpstr>Glycolysis</vt:lpstr>
      <vt:lpstr>Glycolysis</vt:lpstr>
      <vt:lpstr>What do pickles, bread, yogurt, wine, beer, and cheese have in common?</vt:lpstr>
      <vt:lpstr>Fermentation</vt:lpstr>
      <vt:lpstr>Alcoholic fermentation</vt:lpstr>
      <vt:lpstr>Lactic Acid fermentation</vt:lpstr>
      <vt:lpstr>Cellular Respiration</vt:lpstr>
      <vt:lpstr>Krebs Cycle</vt:lpstr>
      <vt:lpstr>Krebs Cycle</vt:lpstr>
      <vt:lpstr>PowerPoint Presentation</vt:lpstr>
      <vt:lpstr>Electron Transport Chain</vt:lpstr>
      <vt:lpstr>PowerPoint Presentation</vt:lpstr>
      <vt:lpstr>PowerPoint Presentation</vt:lpstr>
      <vt:lpstr>PowerPoint Presentation</vt:lpstr>
      <vt:lpstr>Molecules and Cells</vt:lpstr>
      <vt:lpstr>PowerPoint Presentation</vt:lpstr>
      <vt:lpstr>PowerPoint Presentation</vt:lpstr>
      <vt:lpstr>PowerPoint Presentation</vt:lpstr>
      <vt:lpstr>Ribulose biphosphate (RuBP)</vt:lpstr>
      <vt:lpstr>Phosphorylation</vt:lpstr>
      <vt:lpstr>PowerPoint Presentation</vt:lpstr>
      <vt:lpstr>PowerPoint Presentation</vt:lpstr>
      <vt:lpstr>Light and Pigments- p. 207</vt:lpstr>
      <vt:lpstr>Why are leaves green? Why do leaves change colors in the fall?</vt:lpstr>
      <vt:lpstr>Molecules and Cells</vt:lpstr>
      <vt:lpstr>Which equation is endergonic? Exergonic?</vt:lpstr>
      <vt:lpstr>PowerPoint Presentation</vt:lpstr>
      <vt:lpstr>Cell Theory</vt:lpstr>
    </vt:vector>
  </TitlesOfParts>
  <Company>fps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Molecules and Cells</dc:title>
  <dc:creator>Carol Koenig</dc:creator>
  <cp:lastModifiedBy>Carol Koenig</cp:lastModifiedBy>
  <cp:revision>19</cp:revision>
  <dcterms:created xsi:type="dcterms:W3CDTF">2012-03-15T15:34:12Z</dcterms:created>
  <dcterms:modified xsi:type="dcterms:W3CDTF">2012-03-15T18:22:01Z</dcterms:modified>
</cp:coreProperties>
</file>